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89" r:id="rId3"/>
    <p:sldId id="287" r:id="rId4"/>
    <p:sldId id="256" r:id="rId5"/>
    <p:sldId id="257" r:id="rId6"/>
    <p:sldId id="286" r:id="rId7"/>
    <p:sldId id="288" r:id="rId8"/>
    <p:sldId id="290" r:id="rId9"/>
    <p:sldId id="291" r:id="rId10"/>
    <p:sldId id="293" r:id="rId11"/>
    <p:sldId id="294" r:id="rId12"/>
    <p:sldId id="296" r:id="rId13"/>
    <p:sldId id="297" r:id="rId14"/>
    <p:sldId id="299" r:id="rId15"/>
    <p:sldId id="300" r:id="rId16"/>
    <p:sldId id="308" r:id="rId17"/>
    <p:sldId id="309" r:id="rId18"/>
    <p:sldId id="301" r:id="rId19"/>
    <p:sldId id="302" r:id="rId20"/>
    <p:sldId id="305" r:id="rId21"/>
    <p:sldId id="303" r:id="rId22"/>
    <p:sldId id="310" r:id="rId23"/>
    <p:sldId id="304" r:id="rId24"/>
    <p:sldId id="311" r:id="rId25"/>
    <p:sldId id="314" r:id="rId26"/>
    <p:sldId id="315" r:id="rId27"/>
    <p:sldId id="306" r:id="rId28"/>
    <p:sldId id="316" r:id="rId29"/>
    <p:sldId id="307" r:id="rId30"/>
    <p:sldId id="317" r:id="rId31"/>
    <p:sldId id="318" r:id="rId32"/>
    <p:sldId id="276" r:id="rId33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86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/>
    <p:restoredTop sz="94675"/>
  </p:normalViewPr>
  <p:slideViewPr>
    <p:cSldViewPr snapToGrid="0" showGuides="1">
      <p:cViewPr varScale="1">
        <p:scale>
          <a:sx n="111" d="100"/>
          <a:sy n="111" d="100"/>
        </p:scale>
        <p:origin x="712" y="192"/>
      </p:cViewPr>
      <p:guideLst>
        <p:guide orient="horz" pos="3586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BA3ECE1-B7D9-4E99-9D7A-E9EA19AEF8D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2019/8/22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58F69-03A6-4E46-B069-65AA72CB39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tiff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24999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5" name="矩形 80"/>
          <p:cNvSpPr/>
          <p:nvPr/>
        </p:nvSpPr>
        <p:spPr>
          <a:xfrm>
            <a:off x="8544984" y="1936751"/>
            <a:ext cx="3450167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sz="1600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代码重构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8" name="矩形 83"/>
          <p:cNvSpPr/>
          <p:nvPr/>
        </p:nvSpPr>
        <p:spPr>
          <a:xfrm>
            <a:off x="186267" y="2055284"/>
            <a:ext cx="3450167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Lorem ipsum dolor sit amet, consectetur adipisicing elit, sed do eiusmod tempor incididunt ut labore et dolore magna aliqua.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schemeClr val="bg1"/>
                </a:solidFill>
              </a:rPr>
              <a:t>自我介绍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085" y="1647825"/>
            <a:ext cx="5219065" cy="4307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697355"/>
            <a:ext cx="4849495" cy="42583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3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8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24999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5" name="矩形 80"/>
          <p:cNvSpPr/>
          <p:nvPr/>
        </p:nvSpPr>
        <p:spPr>
          <a:xfrm>
            <a:off x="8544984" y="1936751"/>
            <a:ext cx="3450167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sz="1600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代码重构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3.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提炼变量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47950" y="5436235"/>
            <a:ext cx="9347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 1. 确认要提炼的表达式没有副作用</a:t>
            </a:r>
          </a:p>
          <a:p>
            <a:pPr algn="l"/>
            <a:r>
              <a:rPr lang="zh-CN" altLang="en-US"/>
              <a:t>        2. 声明一个不可修改的变量，把你想要提炼的表达式复制一份，将结果值赋值给变量</a:t>
            </a:r>
          </a:p>
          <a:p>
            <a:pPr algn="l"/>
            <a:r>
              <a:rPr lang="zh-CN" altLang="en-US"/>
              <a:t>        3. 用新变量取代原表达式</a:t>
            </a:r>
          </a:p>
          <a:p>
            <a:pPr algn="l"/>
            <a:r>
              <a:rPr lang="zh-CN" altLang="en-US"/>
              <a:t>        4. 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808E147-B216-E247-B81E-90D476E8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43" y="1688994"/>
            <a:ext cx="11441114" cy="341193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6000" dirty="0">
                <a:solidFill>
                  <a:schemeClr val="bg1"/>
                </a:solidFill>
              </a:rPr>
              <a:t>4.</a:t>
            </a:r>
            <a:r>
              <a:rPr lang="zh-CN" altLang="en-US" sz="6000" dirty="0">
                <a:solidFill>
                  <a:schemeClr val="bg1"/>
                </a:solidFill>
              </a:rPr>
              <a:t>内联变量</a:t>
            </a:r>
            <a:br>
              <a:rPr lang="zh-CN" alt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动机：去除不必要变量</a:t>
            </a:r>
            <a:br>
              <a:rPr lang="zh-CN" altLang="en-US" sz="2800" dirty="0">
                <a:solidFill>
                  <a:schemeClr val="bg1"/>
                </a:solidFill>
              </a:rPr>
            </a:b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场景：表达式比变量更有表现力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24999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5" name="矩形 80"/>
          <p:cNvSpPr/>
          <p:nvPr/>
        </p:nvSpPr>
        <p:spPr>
          <a:xfrm>
            <a:off x="8544984" y="1936751"/>
            <a:ext cx="3450167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sz="1600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代码重构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4. 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内联变量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" y="1970405"/>
            <a:ext cx="5205730" cy="90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1970405"/>
            <a:ext cx="4981575" cy="601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46620" y="3500120"/>
            <a:ext cx="41827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     1. 检查确认变量赋值语句的右侧表达式没有副作用</a:t>
            </a:r>
          </a:p>
          <a:p>
            <a:r>
              <a:rPr lang="zh-CN" altLang="en-US"/>
              <a:t>        2. 保证变量不可修改（确保该变量只被赋值一次）</a:t>
            </a:r>
          </a:p>
          <a:p>
            <a:r>
              <a:rPr lang="zh-CN" altLang="en-US"/>
              <a:t>        3. 替换第一处使用变量的地方</a:t>
            </a:r>
          </a:p>
          <a:p>
            <a:r>
              <a:rPr lang="zh-CN" altLang="en-US"/>
              <a:t>        4. 测试</a:t>
            </a:r>
          </a:p>
          <a:p>
            <a:r>
              <a:rPr lang="zh-CN" altLang="en-US"/>
              <a:t>        5. 逐一替换</a:t>
            </a:r>
          </a:p>
          <a:p>
            <a:r>
              <a:rPr lang="zh-CN" altLang="en-US"/>
              <a:t>        6. 删除声明点和赋值语句</a:t>
            </a:r>
          </a:p>
          <a:p>
            <a:r>
              <a:rPr lang="zh-CN" altLang="en-US"/>
              <a:t>        7. 测试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6000" dirty="0">
                <a:solidFill>
                  <a:schemeClr val="bg1"/>
                </a:solidFill>
              </a:rPr>
              <a:t>5.改变函数声明</a:t>
            </a:r>
            <a:br>
              <a:rPr lang="zh-CN" alt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动机：快速知道用途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04679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5" name="矩形 80"/>
          <p:cNvSpPr/>
          <p:nvPr/>
        </p:nvSpPr>
        <p:spPr>
          <a:xfrm>
            <a:off x="8544984" y="1936751"/>
            <a:ext cx="3450167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sz="1600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代码重构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8114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+mn-ea"/>
              </a:rPr>
              <a:t>5.改变函数声明-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修改函数名</a:t>
            </a:r>
            <a:endParaRPr lang="zh-CN" altLang="en-US" sz="2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056130"/>
            <a:ext cx="4949825" cy="1270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15" y="2056130"/>
            <a:ext cx="5049520" cy="1270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220" y="3593465"/>
            <a:ext cx="4860925" cy="300101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094519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5" name="矩形 80"/>
          <p:cNvSpPr/>
          <p:nvPr/>
        </p:nvSpPr>
        <p:spPr>
          <a:xfrm>
            <a:off x="8544984" y="1936751"/>
            <a:ext cx="3450167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sz="1600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代码重构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10468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+mn-ea"/>
              </a:rPr>
              <a:t>5.改变函数声明-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修改添加移除参数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（设置了上下文，看出函数处理范围：人，公司）</a:t>
            </a:r>
            <a:endParaRPr lang="zh-CN" altLang="en-US" sz="16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" y="2056130"/>
            <a:ext cx="5200650" cy="1537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1936750"/>
            <a:ext cx="5059680" cy="868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585" y="3011805"/>
            <a:ext cx="5097145" cy="7315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sz="6000" dirty="0">
                <a:solidFill>
                  <a:schemeClr val="bg1"/>
                </a:solidFill>
              </a:rPr>
              <a:t>6.封装变量</a:t>
            </a:r>
            <a:br>
              <a:rPr 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动机：控制作用域，可以更好的封装行为</a:t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            重构数据转移为重构函数，更易于处理</a:t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            监控数据的变化和使用情况</a:t>
            </a:r>
            <a:br>
              <a:rPr lang="zh-CN" altLang="en-US" sz="2400" dirty="0">
                <a:solidFill>
                  <a:schemeClr val="bg1"/>
                </a:solidFill>
              </a:rPr>
            </a:b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场景：</a:t>
            </a: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br>
              <a:rPr lang="en-US" altLang="zh-CN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1. 如果数据的可访问范围大（数据搬走无法设计成项函数那样的转发机制）</a:t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2. 对于所有可变的数据，只要它的作用域超过单个函数（笔者习惯，数据作用域越大，封装就越重要，。。。，强调私有的原理，控制访问范围）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15474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5" name="矩形 80"/>
          <p:cNvSpPr/>
          <p:nvPr/>
        </p:nvSpPr>
        <p:spPr>
          <a:xfrm>
            <a:off x="8544984" y="1936751"/>
            <a:ext cx="3450167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sz="1600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代码重构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6950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6. 封装变量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34870"/>
            <a:ext cx="4769485" cy="753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15" y="1936750"/>
            <a:ext cx="5055235" cy="2792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33235" y="5069840"/>
            <a:ext cx="48310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        </a:t>
            </a:r>
            <a:r>
              <a:rPr lang="zh-CN" altLang="en-US"/>
              <a:t>1. 创建封装函数</a:t>
            </a:r>
          </a:p>
          <a:p>
            <a:pPr algn="l"/>
            <a:r>
              <a:rPr lang="zh-CN" altLang="en-US"/>
              <a:t>        2. 执行静态检查？</a:t>
            </a:r>
          </a:p>
          <a:p>
            <a:pPr algn="l"/>
            <a:r>
              <a:rPr lang="zh-CN" altLang="en-US"/>
              <a:t>        3. 逐一替换成封装函数，每次替换都测试</a:t>
            </a:r>
          </a:p>
          <a:p>
            <a:pPr algn="l"/>
            <a:r>
              <a:rPr lang="zh-CN" altLang="en-US"/>
              <a:t>        4. 限制变量的可见行</a:t>
            </a:r>
          </a:p>
          <a:p>
            <a:pPr algn="l"/>
            <a:r>
              <a:rPr lang="zh-CN" altLang="en-US"/>
              <a:t>        5. 测试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6000" dirty="0">
                <a:solidFill>
                  <a:schemeClr val="bg1"/>
                </a:solidFill>
              </a:rPr>
              <a:t>7.</a:t>
            </a:r>
            <a:r>
              <a:rPr lang="zh-CN" altLang="en-US" sz="6000" dirty="0">
                <a:solidFill>
                  <a:schemeClr val="bg1"/>
                </a:solidFill>
              </a:rPr>
              <a:t>变量改名</a:t>
            </a:r>
            <a:br>
              <a:rPr lang="zh-CN" alt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动机：好名字可让上下文更清晰</a:t>
            </a:r>
            <a:br>
              <a:rPr lang="zh-CN" altLang="en-US" sz="2800" dirty="0">
                <a:solidFill>
                  <a:schemeClr val="bg1"/>
                </a:solidFill>
              </a:rPr>
            </a:b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eg: </a:t>
            </a:r>
            <a:br>
              <a:rPr lang="en-US" altLang="zh-CN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const a = height * width;</a:t>
            </a:r>
            <a:br>
              <a:rPr lang="en-US" altLang="zh-CN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// 变成</a:t>
            </a:r>
            <a:br>
              <a:rPr lang="en-US" altLang="zh-CN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const area = height * width;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6000" dirty="0">
                <a:solidFill>
                  <a:schemeClr val="bg1"/>
                </a:solidFill>
              </a:rPr>
              <a:t>8.</a:t>
            </a:r>
            <a:r>
              <a:rPr lang="zh-CN" altLang="en-US" sz="6000" dirty="0">
                <a:solidFill>
                  <a:schemeClr val="bg1"/>
                </a:solidFill>
              </a:rPr>
              <a:t>引入参数对象</a:t>
            </a:r>
            <a:br>
              <a:rPr lang="zh-CN" alt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动机：组织数据结构，让数据项之间的关系更清晰，参数列表也能缩短</a:t>
            </a:r>
            <a:br>
              <a:rPr lang="zh-CN" altLang="en-US" sz="2800" dirty="0">
                <a:solidFill>
                  <a:schemeClr val="bg1"/>
                </a:solidFill>
              </a:rPr>
            </a:b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场景：一个函数接受多个参数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组合 55"/>
          <p:cNvGrpSpPr/>
          <p:nvPr/>
        </p:nvGrpSpPr>
        <p:grpSpPr>
          <a:xfrm>
            <a:off x="890588" y="1371600"/>
            <a:ext cx="3929062" cy="3843338"/>
            <a:chOff x="0" y="0"/>
            <a:chExt cx="1390650" cy="1360488"/>
          </a:xfrm>
        </p:grpSpPr>
        <p:sp>
          <p:nvSpPr>
            <p:cNvPr id="4135" name="Oval 5"/>
            <p:cNvSpPr/>
            <p:nvPr/>
          </p:nvSpPr>
          <p:spPr>
            <a:xfrm>
              <a:off x="0" y="122237"/>
              <a:ext cx="120650" cy="120650"/>
            </a:xfrm>
            <a:prstGeom prst="ellipse">
              <a:avLst/>
            </a:prstGeom>
            <a:noFill/>
            <a:ln w="60325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36" name="Freeform 6"/>
            <p:cNvSpPr/>
            <p:nvPr/>
          </p:nvSpPr>
          <p:spPr>
            <a:xfrm>
              <a:off x="944562" y="960437"/>
              <a:ext cx="136525" cy="136525"/>
            </a:xfrm>
            <a:custGeom>
              <a:avLst/>
              <a:gdLst>
                <a:gd name="txL" fmla="*/ 0 w 36"/>
                <a:gd name="txT" fmla="*/ 0 h 36"/>
                <a:gd name="txR" fmla="*/ 36 w 36"/>
                <a:gd name="txB" fmla="*/ 36 h 36"/>
              </a:gdLst>
              <a:ahLst/>
              <a:cxnLst>
                <a:cxn ang="0">
                  <a:pos x="109978" y="109978"/>
                </a:cxn>
                <a:cxn ang="0">
                  <a:pos x="26547" y="109978"/>
                </a:cxn>
                <a:cxn ang="0">
                  <a:pos x="26547" y="26547"/>
                </a:cxn>
                <a:cxn ang="0">
                  <a:pos x="109978" y="26547"/>
                </a:cxn>
                <a:cxn ang="0">
                  <a:pos x="109978" y="109978"/>
                </a:cxn>
              </a:cxnLst>
              <a:rect l="txL" t="txT" r="txR" b="txB"/>
              <a:pathLst>
                <a:path w="36" h="36">
                  <a:moveTo>
                    <a:pt x="29" y="29"/>
                  </a:moveTo>
                  <a:cubicBezTo>
                    <a:pt x="23" y="36"/>
                    <a:pt x="13" y="36"/>
                    <a:pt x="7" y="29"/>
                  </a:cubicBezTo>
                  <a:cubicBezTo>
                    <a:pt x="0" y="23"/>
                    <a:pt x="0" y="13"/>
                    <a:pt x="7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36" y="13"/>
                    <a:pt x="36" y="23"/>
                    <a:pt x="29" y="29"/>
                  </a:cubicBezTo>
                  <a:close/>
                </a:path>
              </a:pathLst>
            </a:custGeom>
            <a:noFill/>
            <a:ln w="60325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Oval 7"/>
            <p:cNvSpPr/>
            <p:nvPr/>
          </p:nvSpPr>
          <p:spPr>
            <a:xfrm>
              <a:off x="347662" y="46037"/>
              <a:ext cx="30163" cy="30163"/>
            </a:xfrm>
            <a:prstGeom prst="ellipse">
              <a:avLst/>
            </a:prstGeom>
            <a:noFill/>
            <a:ln w="60325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38" name="Oval 8"/>
            <p:cNvSpPr/>
            <p:nvPr/>
          </p:nvSpPr>
          <p:spPr>
            <a:xfrm>
              <a:off x="922337" y="15875"/>
              <a:ext cx="30163" cy="30163"/>
            </a:xfrm>
            <a:prstGeom prst="ellipse">
              <a:avLst/>
            </a:prstGeom>
            <a:noFill/>
            <a:ln w="60325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39" name="Oval 9"/>
            <p:cNvSpPr/>
            <p:nvPr/>
          </p:nvSpPr>
          <p:spPr>
            <a:xfrm>
              <a:off x="76200" y="409575"/>
              <a:ext cx="30163" cy="30163"/>
            </a:xfrm>
            <a:prstGeom prst="ellipse">
              <a:avLst/>
            </a:prstGeom>
            <a:noFill/>
            <a:ln w="60325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40" name="Oval 10"/>
            <p:cNvSpPr/>
            <p:nvPr/>
          </p:nvSpPr>
          <p:spPr>
            <a:xfrm>
              <a:off x="393700" y="1270000"/>
              <a:ext cx="30163" cy="30163"/>
            </a:xfrm>
            <a:prstGeom prst="ellipse">
              <a:avLst/>
            </a:prstGeom>
            <a:noFill/>
            <a:ln w="60325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41" name="Oval 11"/>
            <p:cNvSpPr/>
            <p:nvPr/>
          </p:nvSpPr>
          <p:spPr>
            <a:xfrm>
              <a:off x="0" y="1058862"/>
              <a:ext cx="180975" cy="180975"/>
            </a:xfrm>
            <a:prstGeom prst="ellipse">
              <a:avLst/>
            </a:prstGeom>
            <a:noFill/>
            <a:ln w="60325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42" name="Oval 12"/>
            <p:cNvSpPr/>
            <p:nvPr/>
          </p:nvSpPr>
          <p:spPr>
            <a:xfrm>
              <a:off x="1027112" y="0"/>
              <a:ext cx="242888" cy="242888"/>
            </a:xfrm>
            <a:prstGeom prst="ellipse">
              <a:avLst/>
            </a:prstGeom>
            <a:noFill/>
            <a:ln w="60325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43" name="Freeform 13"/>
            <p:cNvSpPr/>
            <p:nvPr/>
          </p:nvSpPr>
          <p:spPr>
            <a:xfrm>
              <a:off x="695325" y="215900"/>
              <a:ext cx="695325" cy="1144588"/>
            </a:xfrm>
            <a:custGeom>
              <a:avLst/>
              <a:gdLst>
                <a:gd name="txL" fmla="*/ 0 w 184"/>
                <a:gd name="txT" fmla="*/ 0 h 303"/>
                <a:gd name="txR" fmla="*/ 184 w 184"/>
                <a:gd name="txB" fmla="*/ 303 h 303"/>
              </a:gdLst>
              <a:ahLst/>
              <a:cxnLst>
                <a:cxn ang="0">
                  <a:pos x="529052" y="0"/>
                </a:cxn>
                <a:cxn ang="0">
                  <a:pos x="695325" y="449525"/>
                </a:cxn>
                <a:cxn ang="0">
                  <a:pos x="0" y="1144588"/>
                </a:cxn>
              </a:cxnLst>
              <a:rect l="txL" t="txT" r="txR" b="txB"/>
              <a:pathLst>
                <a:path w="184" h="303">
                  <a:moveTo>
                    <a:pt x="140" y="0"/>
                  </a:moveTo>
                  <a:cubicBezTo>
                    <a:pt x="168" y="32"/>
                    <a:pt x="184" y="74"/>
                    <a:pt x="184" y="119"/>
                  </a:cubicBezTo>
                  <a:cubicBezTo>
                    <a:pt x="184" y="221"/>
                    <a:pt x="102" y="303"/>
                    <a:pt x="0" y="303"/>
                  </a:cubicBezTo>
                </a:path>
              </a:pathLst>
            </a:custGeom>
            <a:noFill/>
            <a:ln w="60325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14"/>
            <p:cNvSpPr/>
            <p:nvPr/>
          </p:nvSpPr>
          <p:spPr>
            <a:xfrm>
              <a:off x="333375" y="665162"/>
              <a:ext cx="3175" cy="49213"/>
            </a:xfrm>
            <a:custGeom>
              <a:avLst/>
              <a:gdLst>
                <a:gd name="txL" fmla="*/ 0 w 1"/>
                <a:gd name="txT" fmla="*/ 0 h 13"/>
                <a:gd name="txR" fmla="*/ 1 w 1"/>
                <a:gd name="txB" fmla="*/ 13 h 13"/>
              </a:gdLst>
              <a:ahLst/>
              <a:cxnLst>
                <a:cxn ang="0">
                  <a:pos x="3175" y="49213"/>
                </a:cxn>
                <a:cxn ang="0">
                  <a:pos x="0" y="0"/>
                </a:cxn>
              </a:cxnLst>
              <a:rect l="txL" t="txT" r="txR" b="txB"/>
              <a:pathLst>
                <a:path w="1" h="13">
                  <a:moveTo>
                    <a:pt x="1" y="13"/>
                  </a:move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noFill/>
            <a:ln w="60325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Freeform 15"/>
            <p:cNvSpPr/>
            <p:nvPr/>
          </p:nvSpPr>
          <p:spPr>
            <a:xfrm>
              <a:off x="358775" y="322262"/>
              <a:ext cx="219075" cy="207963"/>
            </a:xfrm>
            <a:custGeom>
              <a:avLst/>
              <a:gdLst>
                <a:gd name="txL" fmla="*/ 0 w 58"/>
                <a:gd name="txT" fmla="*/ 0 h 55"/>
                <a:gd name="txR" fmla="*/ 58 w 58"/>
                <a:gd name="txB" fmla="*/ 55 h 55"/>
              </a:gdLst>
              <a:ahLst/>
              <a:cxnLst>
                <a:cxn ang="0">
                  <a:pos x="0" y="207963"/>
                </a:cxn>
                <a:cxn ang="0">
                  <a:pos x="219075" y="0"/>
                </a:cxn>
              </a:cxnLst>
              <a:rect l="txL" t="txT" r="txR" b="txB"/>
              <a:pathLst>
                <a:path w="58" h="55">
                  <a:moveTo>
                    <a:pt x="0" y="55"/>
                  </a:moveTo>
                  <a:cubicBezTo>
                    <a:pt x="10" y="29"/>
                    <a:pt x="31" y="9"/>
                    <a:pt x="58" y="0"/>
                  </a:cubicBezTo>
                </a:path>
              </a:pathLst>
            </a:custGeom>
            <a:noFill/>
            <a:ln w="60325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Freeform 16"/>
            <p:cNvSpPr/>
            <p:nvPr/>
          </p:nvSpPr>
          <p:spPr>
            <a:xfrm>
              <a:off x="211137" y="182562"/>
              <a:ext cx="968375" cy="966788"/>
            </a:xfrm>
            <a:custGeom>
              <a:avLst/>
              <a:gdLst>
                <a:gd name="txL" fmla="*/ 0 w 256"/>
                <a:gd name="txT" fmla="*/ 0 h 256"/>
                <a:gd name="txR" fmla="*/ 256 w 256"/>
                <a:gd name="txB" fmla="*/ 256 h 256"/>
              </a:gdLst>
              <a:ahLst/>
              <a:cxnLst>
                <a:cxn ang="0">
                  <a:pos x="756543" y="883705"/>
                </a:cxn>
                <a:cxn ang="0">
                  <a:pos x="484188" y="966788"/>
                </a:cxn>
                <a:cxn ang="0">
                  <a:pos x="0" y="483394"/>
                </a:cxn>
                <a:cxn ang="0">
                  <a:pos x="484188" y="0"/>
                </a:cxn>
                <a:cxn ang="0">
                  <a:pos x="968375" y="483394"/>
                </a:cxn>
                <a:cxn ang="0">
                  <a:pos x="847328" y="804398"/>
                </a:cxn>
              </a:cxnLst>
              <a:rect l="txL" t="txT" r="txR" b="txB"/>
              <a:pathLst>
                <a:path w="256" h="256">
                  <a:moveTo>
                    <a:pt x="200" y="234"/>
                  </a:moveTo>
                  <a:cubicBezTo>
                    <a:pt x="179" y="248"/>
                    <a:pt x="155" y="256"/>
                    <a:pt x="128" y="256"/>
                  </a:cubicBez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61"/>
                    <a:pt x="244" y="190"/>
                    <a:pt x="224" y="213"/>
                  </a:cubicBezTo>
                </a:path>
              </a:pathLst>
            </a:custGeom>
            <a:noFill/>
            <a:ln w="60325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0" name="矩形 1"/>
          <p:cNvSpPr/>
          <p:nvPr/>
        </p:nvSpPr>
        <p:spPr>
          <a:xfrm>
            <a:off x="7043738" y="1171575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引言</a:t>
            </a:r>
          </a:p>
        </p:txBody>
      </p:sp>
      <p:grpSp>
        <p:nvGrpSpPr>
          <p:cNvPr id="4101" name="组合 27"/>
          <p:cNvGrpSpPr/>
          <p:nvPr/>
        </p:nvGrpSpPr>
        <p:grpSpPr>
          <a:xfrm>
            <a:off x="5908675" y="911225"/>
            <a:ext cx="922338" cy="1065213"/>
            <a:chOff x="0" y="0"/>
            <a:chExt cx="1179513" cy="1360488"/>
          </a:xfrm>
        </p:grpSpPr>
        <p:sp>
          <p:nvSpPr>
            <p:cNvPr id="4129" name="文本框 13"/>
            <p:cNvSpPr/>
            <p:nvPr/>
          </p:nvSpPr>
          <p:spPr>
            <a:xfrm>
              <a:off x="192417" y="241187"/>
              <a:ext cx="530253" cy="7291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30" name="Freeform 6"/>
            <p:cNvSpPr/>
            <p:nvPr/>
          </p:nvSpPr>
          <p:spPr>
            <a:xfrm>
              <a:off x="733425" y="960437"/>
              <a:ext cx="136525" cy="136525"/>
            </a:xfrm>
            <a:custGeom>
              <a:avLst/>
              <a:gdLst>
                <a:gd name="txL" fmla="*/ 0 w 36"/>
                <a:gd name="txT" fmla="*/ 0 h 36"/>
                <a:gd name="txR" fmla="*/ 36 w 36"/>
                <a:gd name="txB" fmla="*/ 36 h 36"/>
              </a:gdLst>
              <a:ahLst/>
              <a:cxnLst>
                <a:cxn ang="0">
                  <a:pos x="109978" y="109978"/>
                </a:cxn>
                <a:cxn ang="0">
                  <a:pos x="26547" y="109978"/>
                </a:cxn>
                <a:cxn ang="0">
                  <a:pos x="26547" y="26547"/>
                </a:cxn>
                <a:cxn ang="0">
                  <a:pos x="109978" y="26547"/>
                </a:cxn>
                <a:cxn ang="0">
                  <a:pos x="109978" y="109978"/>
                </a:cxn>
              </a:cxnLst>
              <a:rect l="txL" t="txT" r="txR" b="txB"/>
              <a:pathLst>
                <a:path w="36" h="36">
                  <a:moveTo>
                    <a:pt x="29" y="29"/>
                  </a:moveTo>
                  <a:cubicBezTo>
                    <a:pt x="23" y="36"/>
                    <a:pt x="13" y="36"/>
                    <a:pt x="7" y="29"/>
                  </a:cubicBezTo>
                  <a:cubicBezTo>
                    <a:pt x="0" y="23"/>
                    <a:pt x="0" y="13"/>
                    <a:pt x="7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36" y="13"/>
                    <a:pt x="36" y="23"/>
                    <a:pt x="29" y="29"/>
                  </a:cubicBezTo>
                  <a:close/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Oval 8"/>
            <p:cNvSpPr/>
            <p:nvPr/>
          </p:nvSpPr>
          <p:spPr>
            <a:xfrm>
              <a:off x="711200" y="15875"/>
              <a:ext cx="30163" cy="30163"/>
            </a:xfrm>
            <a:prstGeom prst="ellipse">
              <a:avLst/>
            </a:prstGeom>
            <a:noFill/>
            <a:ln w="38100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32" name="Oval 12"/>
            <p:cNvSpPr/>
            <p:nvPr/>
          </p:nvSpPr>
          <p:spPr>
            <a:xfrm>
              <a:off x="815975" y="0"/>
              <a:ext cx="242888" cy="242888"/>
            </a:xfrm>
            <a:prstGeom prst="ellipse">
              <a:avLst/>
            </a:prstGeom>
            <a:noFill/>
            <a:ln w="38100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33" name="Freeform 13"/>
            <p:cNvSpPr/>
            <p:nvPr/>
          </p:nvSpPr>
          <p:spPr>
            <a:xfrm>
              <a:off x="484188" y="215900"/>
              <a:ext cx="695325" cy="1144588"/>
            </a:xfrm>
            <a:custGeom>
              <a:avLst/>
              <a:gdLst>
                <a:gd name="txL" fmla="*/ 0 w 184"/>
                <a:gd name="txT" fmla="*/ 0 h 303"/>
                <a:gd name="txR" fmla="*/ 184 w 184"/>
                <a:gd name="txB" fmla="*/ 303 h 303"/>
              </a:gdLst>
              <a:ahLst/>
              <a:cxnLst>
                <a:cxn ang="0">
                  <a:pos x="529052" y="0"/>
                </a:cxn>
                <a:cxn ang="0">
                  <a:pos x="695325" y="449525"/>
                </a:cxn>
                <a:cxn ang="0">
                  <a:pos x="0" y="1144588"/>
                </a:cxn>
              </a:cxnLst>
              <a:rect l="txL" t="txT" r="txR" b="txB"/>
              <a:pathLst>
                <a:path w="184" h="303">
                  <a:moveTo>
                    <a:pt x="140" y="0"/>
                  </a:moveTo>
                  <a:cubicBezTo>
                    <a:pt x="168" y="32"/>
                    <a:pt x="184" y="74"/>
                    <a:pt x="184" y="119"/>
                  </a:cubicBezTo>
                  <a:cubicBezTo>
                    <a:pt x="184" y="221"/>
                    <a:pt x="102" y="303"/>
                    <a:pt x="0" y="303"/>
                  </a:cubicBezTo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Freeform 16"/>
            <p:cNvSpPr/>
            <p:nvPr/>
          </p:nvSpPr>
          <p:spPr>
            <a:xfrm>
              <a:off x="0" y="182562"/>
              <a:ext cx="968375" cy="966788"/>
            </a:xfrm>
            <a:custGeom>
              <a:avLst/>
              <a:gdLst>
                <a:gd name="txL" fmla="*/ 0 w 256"/>
                <a:gd name="txT" fmla="*/ 0 h 256"/>
                <a:gd name="txR" fmla="*/ 256 w 256"/>
                <a:gd name="txB" fmla="*/ 256 h 256"/>
              </a:gdLst>
              <a:ahLst/>
              <a:cxnLst>
                <a:cxn ang="0">
                  <a:pos x="756543" y="883705"/>
                </a:cxn>
                <a:cxn ang="0">
                  <a:pos x="484188" y="966788"/>
                </a:cxn>
                <a:cxn ang="0">
                  <a:pos x="0" y="483394"/>
                </a:cxn>
                <a:cxn ang="0">
                  <a:pos x="484188" y="0"/>
                </a:cxn>
                <a:cxn ang="0">
                  <a:pos x="968375" y="483394"/>
                </a:cxn>
                <a:cxn ang="0">
                  <a:pos x="847328" y="804398"/>
                </a:cxn>
              </a:cxnLst>
              <a:rect l="txL" t="txT" r="txR" b="txB"/>
              <a:pathLst>
                <a:path w="256" h="256">
                  <a:moveTo>
                    <a:pt x="200" y="234"/>
                  </a:moveTo>
                  <a:cubicBezTo>
                    <a:pt x="179" y="248"/>
                    <a:pt x="155" y="256"/>
                    <a:pt x="128" y="256"/>
                  </a:cubicBez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61"/>
                    <a:pt x="244" y="190"/>
                    <a:pt x="224" y="213"/>
                  </a:cubicBezTo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02" name="组合 28"/>
          <p:cNvGrpSpPr/>
          <p:nvPr/>
        </p:nvGrpSpPr>
        <p:grpSpPr>
          <a:xfrm>
            <a:off x="5908675" y="2255520"/>
            <a:ext cx="922338" cy="1065213"/>
            <a:chOff x="0" y="0"/>
            <a:chExt cx="1179513" cy="1360488"/>
          </a:xfrm>
        </p:grpSpPr>
        <p:sp>
          <p:nvSpPr>
            <p:cNvPr id="4123" name="文本框 29"/>
            <p:cNvSpPr/>
            <p:nvPr/>
          </p:nvSpPr>
          <p:spPr>
            <a:xfrm>
              <a:off x="157122" y="241187"/>
              <a:ext cx="600843" cy="8262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24" name="Freeform 6"/>
            <p:cNvSpPr/>
            <p:nvPr/>
          </p:nvSpPr>
          <p:spPr>
            <a:xfrm>
              <a:off x="733425" y="960437"/>
              <a:ext cx="136525" cy="136525"/>
            </a:xfrm>
            <a:custGeom>
              <a:avLst/>
              <a:gdLst>
                <a:gd name="txL" fmla="*/ 0 w 36"/>
                <a:gd name="txT" fmla="*/ 0 h 36"/>
                <a:gd name="txR" fmla="*/ 36 w 36"/>
                <a:gd name="txB" fmla="*/ 36 h 36"/>
              </a:gdLst>
              <a:ahLst/>
              <a:cxnLst>
                <a:cxn ang="0">
                  <a:pos x="109978" y="109978"/>
                </a:cxn>
                <a:cxn ang="0">
                  <a:pos x="26547" y="109978"/>
                </a:cxn>
                <a:cxn ang="0">
                  <a:pos x="26547" y="26547"/>
                </a:cxn>
                <a:cxn ang="0">
                  <a:pos x="109978" y="26547"/>
                </a:cxn>
                <a:cxn ang="0">
                  <a:pos x="109978" y="109978"/>
                </a:cxn>
              </a:cxnLst>
              <a:rect l="txL" t="txT" r="txR" b="txB"/>
              <a:pathLst>
                <a:path w="36" h="36">
                  <a:moveTo>
                    <a:pt x="29" y="29"/>
                  </a:moveTo>
                  <a:cubicBezTo>
                    <a:pt x="23" y="36"/>
                    <a:pt x="13" y="36"/>
                    <a:pt x="7" y="29"/>
                  </a:cubicBezTo>
                  <a:cubicBezTo>
                    <a:pt x="0" y="23"/>
                    <a:pt x="0" y="13"/>
                    <a:pt x="7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36" y="13"/>
                    <a:pt x="36" y="23"/>
                    <a:pt x="29" y="29"/>
                  </a:cubicBezTo>
                  <a:close/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Oval 8"/>
            <p:cNvSpPr/>
            <p:nvPr/>
          </p:nvSpPr>
          <p:spPr>
            <a:xfrm>
              <a:off x="711200" y="15875"/>
              <a:ext cx="30163" cy="30163"/>
            </a:xfrm>
            <a:prstGeom prst="ellipse">
              <a:avLst/>
            </a:prstGeom>
            <a:noFill/>
            <a:ln w="38100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26" name="Oval 12"/>
            <p:cNvSpPr/>
            <p:nvPr/>
          </p:nvSpPr>
          <p:spPr>
            <a:xfrm>
              <a:off x="815975" y="0"/>
              <a:ext cx="242888" cy="242888"/>
            </a:xfrm>
            <a:prstGeom prst="ellipse">
              <a:avLst/>
            </a:prstGeom>
            <a:noFill/>
            <a:ln w="38100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27" name="Freeform 13"/>
            <p:cNvSpPr/>
            <p:nvPr/>
          </p:nvSpPr>
          <p:spPr>
            <a:xfrm>
              <a:off x="484188" y="215900"/>
              <a:ext cx="695325" cy="1144588"/>
            </a:xfrm>
            <a:custGeom>
              <a:avLst/>
              <a:gdLst>
                <a:gd name="txL" fmla="*/ 0 w 184"/>
                <a:gd name="txT" fmla="*/ 0 h 303"/>
                <a:gd name="txR" fmla="*/ 184 w 184"/>
                <a:gd name="txB" fmla="*/ 303 h 303"/>
              </a:gdLst>
              <a:ahLst/>
              <a:cxnLst>
                <a:cxn ang="0">
                  <a:pos x="529052" y="0"/>
                </a:cxn>
                <a:cxn ang="0">
                  <a:pos x="695325" y="449525"/>
                </a:cxn>
                <a:cxn ang="0">
                  <a:pos x="0" y="1144588"/>
                </a:cxn>
              </a:cxnLst>
              <a:rect l="txL" t="txT" r="txR" b="txB"/>
              <a:pathLst>
                <a:path w="184" h="303">
                  <a:moveTo>
                    <a:pt x="140" y="0"/>
                  </a:moveTo>
                  <a:cubicBezTo>
                    <a:pt x="168" y="32"/>
                    <a:pt x="184" y="74"/>
                    <a:pt x="184" y="119"/>
                  </a:cubicBezTo>
                  <a:cubicBezTo>
                    <a:pt x="184" y="221"/>
                    <a:pt x="102" y="303"/>
                    <a:pt x="0" y="303"/>
                  </a:cubicBezTo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Freeform 16"/>
            <p:cNvSpPr/>
            <p:nvPr/>
          </p:nvSpPr>
          <p:spPr>
            <a:xfrm>
              <a:off x="0" y="182562"/>
              <a:ext cx="968375" cy="966788"/>
            </a:xfrm>
            <a:custGeom>
              <a:avLst/>
              <a:gdLst>
                <a:gd name="txL" fmla="*/ 0 w 256"/>
                <a:gd name="txT" fmla="*/ 0 h 256"/>
                <a:gd name="txR" fmla="*/ 256 w 256"/>
                <a:gd name="txB" fmla="*/ 256 h 256"/>
              </a:gdLst>
              <a:ahLst/>
              <a:cxnLst>
                <a:cxn ang="0">
                  <a:pos x="756543" y="883705"/>
                </a:cxn>
                <a:cxn ang="0">
                  <a:pos x="484188" y="966788"/>
                </a:cxn>
                <a:cxn ang="0">
                  <a:pos x="0" y="483394"/>
                </a:cxn>
                <a:cxn ang="0">
                  <a:pos x="484188" y="0"/>
                </a:cxn>
                <a:cxn ang="0">
                  <a:pos x="968375" y="483394"/>
                </a:cxn>
                <a:cxn ang="0">
                  <a:pos x="847328" y="804398"/>
                </a:cxn>
              </a:cxnLst>
              <a:rect l="txL" t="txT" r="txR" b="txB"/>
              <a:pathLst>
                <a:path w="256" h="256">
                  <a:moveTo>
                    <a:pt x="200" y="234"/>
                  </a:moveTo>
                  <a:cubicBezTo>
                    <a:pt x="179" y="248"/>
                    <a:pt x="155" y="256"/>
                    <a:pt x="128" y="256"/>
                  </a:cubicBez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61"/>
                    <a:pt x="244" y="190"/>
                    <a:pt x="224" y="213"/>
                  </a:cubicBezTo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03" name="组合 35"/>
          <p:cNvGrpSpPr/>
          <p:nvPr/>
        </p:nvGrpSpPr>
        <p:grpSpPr>
          <a:xfrm>
            <a:off x="5908675" y="3546475"/>
            <a:ext cx="922338" cy="1065213"/>
            <a:chOff x="0" y="0"/>
            <a:chExt cx="1179513" cy="1360488"/>
          </a:xfrm>
        </p:grpSpPr>
        <p:sp>
          <p:nvSpPr>
            <p:cNvPr id="4117" name="文本框 36"/>
            <p:cNvSpPr/>
            <p:nvPr/>
          </p:nvSpPr>
          <p:spPr>
            <a:xfrm>
              <a:off x="157122" y="241187"/>
              <a:ext cx="600843" cy="8262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18" name="Freeform 6"/>
            <p:cNvSpPr/>
            <p:nvPr/>
          </p:nvSpPr>
          <p:spPr>
            <a:xfrm>
              <a:off x="733425" y="960437"/>
              <a:ext cx="136525" cy="136525"/>
            </a:xfrm>
            <a:custGeom>
              <a:avLst/>
              <a:gdLst>
                <a:gd name="txL" fmla="*/ 0 w 36"/>
                <a:gd name="txT" fmla="*/ 0 h 36"/>
                <a:gd name="txR" fmla="*/ 36 w 36"/>
                <a:gd name="txB" fmla="*/ 36 h 36"/>
              </a:gdLst>
              <a:ahLst/>
              <a:cxnLst>
                <a:cxn ang="0">
                  <a:pos x="109978" y="109978"/>
                </a:cxn>
                <a:cxn ang="0">
                  <a:pos x="26547" y="109978"/>
                </a:cxn>
                <a:cxn ang="0">
                  <a:pos x="26547" y="26547"/>
                </a:cxn>
                <a:cxn ang="0">
                  <a:pos x="109978" y="26547"/>
                </a:cxn>
                <a:cxn ang="0">
                  <a:pos x="109978" y="109978"/>
                </a:cxn>
              </a:cxnLst>
              <a:rect l="txL" t="txT" r="txR" b="txB"/>
              <a:pathLst>
                <a:path w="36" h="36">
                  <a:moveTo>
                    <a:pt x="29" y="29"/>
                  </a:moveTo>
                  <a:cubicBezTo>
                    <a:pt x="23" y="36"/>
                    <a:pt x="13" y="36"/>
                    <a:pt x="7" y="29"/>
                  </a:cubicBezTo>
                  <a:cubicBezTo>
                    <a:pt x="0" y="23"/>
                    <a:pt x="0" y="13"/>
                    <a:pt x="7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36" y="13"/>
                    <a:pt x="36" y="23"/>
                    <a:pt x="29" y="29"/>
                  </a:cubicBezTo>
                  <a:close/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Oval 8"/>
            <p:cNvSpPr/>
            <p:nvPr/>
          </p:nvSpPr>
          <p:spPr>
            <a:xfrm>
              <a:off x="711200" y="15875"/>
              <a:ext cx="30163" cy="30163"/>
            </a:xfrm>
            <a:prstGeom prst="ellipse">
              <a:avLst/>
            </a:prstGeom>
            <a:noFill/>
            <a:ln w="38100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20" name="Oval 12"/>
            <p:cNvSpPr/>
            <p:nvPr/>
          </p:nvSpPr>
          <p:spPr>
            <a:xfrm>
              <a:off x="815975" y="0"/>
              <a:ext cx="242888" cy="242888"/>
            </a:xfrm>
            <a:prstGeom prst="ellipse">
              <a:avLst/>
            </a:prstGeom>
            <a:noFill/>
            <a:ln w="38100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21" name="Freeform 13"/>
            <p:cNvSpPr/>
            <p:nvPr/>
          </p:nvSpPr>
          <p:spPr>
            <a:xfrm>
              <a:off x="484188" y="215900"/>
              <a:ext cx="695325" cy="1144588"/>
            </a:xfrm>
            <a:custGeom>
              <a:avLst/>
              <a:gdLst>
                <a:gd name="txL" fmla="*/ 0 w 184"/>
                <a:gd name="txT" fmla="*/ 0 h 303"/>
                <a:gd name="txR" fmla="*/ 184 w 184"/>
                <a:gd name="txB" fmla="*/ 303 h 303"/>
              </a:gdLst>
              <a:ahLst/>
              <a:cxnLst>
                <a:cxn ang="0">
                  <a:pos x="529052" y="0"/>
                </a:cxn>
                <a:cxn ang="0">
                  <a:pos x="695325" y="449525"/>
                </a:cxn>
                <a:cxn ang="0">
                  <a:pos x="0" y="1144588"/>
                </a:cxn>
              </a:cxnLst>
              <a:rect l="txL" t="txT" r="txR" b="txB"/>
              <a:pathLst>
                <a:path w="184" h="303">
                  <a:moveTo>
                    <a:pt x="140" y="0"/>
                  </a:moveTo>
                  <a:cubicBezTo>
                    <a:pt x="168" y="32"/>
                    <a:pt x="184" y="74"/>
                    <a:pt x="184" y="119"/>
                  </a:cubicBezTo>
                  <a:cubicBezTo>
                    <a:pt x="184" y="221"/>
                    <a:pt x="102" y="303"/>
                    <a:pt x="0" y="303"/>
                  </a:cubicBezTo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Freeform 16">
              <a:hlinkClick r:id="" action="ppaction://hlinkshowjump?jump=nextslide"/>
            </p:cNvPr>
            <p:cNvSpPr/>
            <p:nvPr/>
          </p:nvSpPr>
          <p:spPr>
            <a:xfrm>
              <a:off x="0" y="182562"/>
              <a:ext cx="968375" cy="966788"/>
            </a:xfrm>
            <a:custGeom>
              <a:avLst/>
              <a:gdLst>
                <a:gd name="txL" fmla="*/ 0 w 256"/>
                <a:gd name="txT" fmla="*/ 0 h 256"/>
                <a:gd name="txR" fmla="*/ 256 w 256"/>
                <a:gd name="txB" fmla="*/ 256 h 256"/>
              </a:gdLst>
              <a:ahLst/>
              <a:cxnLst>
                <a:cxn ang="0">
                  <a:pos x="756543" y="883705"/>
                </a:cxn>
                <a:cxn ang="0">
                  <a:pos x="484188" y="966788"/>
                </a:cxn>
                <a:cxn ang="0">
                  <a:pos x="0" y="483394"/>
                </a:cxn>
                <a:cxn ang="0">
                  <a:pos x="484188" y="0"/>
                </a:cxn>
                <a:cxn ang="0">
                  <a:pos x="968375" y="483394"/>
                </a:cxn>
                <a:cxn ang="0">
                  <a:pos x="847328" y="804398"/>
                </a:cxn>
              </a:cxnLst>
              <a:rect l="txL" t="txT" r="txR" b="txB"/>
              <a:pathLst>
                <a:path w="256" h="256">
                  <a:moveTo>
                    <a:pt x="200" y="234"/>
                  </a:moveTo>
                  <a:cubicBezTo>
                    <a:pt x="179" y="248"/>
                    <a:pt x="155" y="256"/>
                    <a:pt x="128" y="256"/>
                  </a:cubicBez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61"/>
                    <a:pt x="244" y="190"/>
                    <a:pt x="224" y="213"/>
                  </a:cubicBezTo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04" name="组合 42"/>
          <p:cNvGrpSpPr/>
          <p:nvPr/>
        </p:nvGrpSpPr>
        <p:grpSpPr>
          <a:xfrm>
            <a:off x="5908675" y="4864100"/>
            <a:ext cx="922338" cy="1065213"/>
            <a:chOff x="0" y="0"/>
            <a:chExt cx="1179513" cy="1360488"/>
          </a:xfrm>
        </p:grpSpPr>
        <p:sp>
          <p:nvSpPr>
            <p:cNvPr id="4111" name="文本框 43"/>
            <p:cNvSpPr/>
            <p:nvPr/>
          </p:nvSpPr>
          <p:spPr>
            <a:xfrm>
              <a:off x="157122" y="241187"/>
              <a:ext cx="600843" cy="8262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12" name="Freeform 6"/>
            <p:cNvSpPr/>
            <p:nvPr/>
          </p:nvSpPr>
          <p:spPr>
            <a:xfrm>
              <a:off x="733425" y="960437"/>
              <a:ext cx="136525" cy="136525"/>
            </a:xfrm>
            <a:custGeom>
              <a:avLst/>
              <a:gdLst>
                <a:gd name="txL" fmla="*/ 0 w 36"/>
                <a:gd name="txT" fmla="*/ 0 h 36"/>
                <a:gd name="txR" fmla="*/ 36 w 36"/>
                <a:gd name="txB" fmla="*/ 36 h 36"/>
              </a:gdLst>
              <a:ahLst/>
              <a:cxnLst>
                <a:cxn ang="0">
                  <a:pos x="109978" y="109978"/>
                </a:cxn>
                <a:cxn ang="0">
                  <a:pos x="26547" y="109978"/>
                </a:cxn>
                <a:cxn ang="0">
                  <a:pos x="26547" y="26547"/>
                </a:cxn>
                <a:cxn ang="0">
                  <a:pos x="109978" y="26547"/>
                </a:cxn>
                <a:cxn ang="0">
                  <a:pos x="109978" y="109978"/>
                </a:cxn>
              </a:cxnLst>
              <a:rect l="txL" t="txT" r="txR" b="txB"/>
              <a:pathLst>
                <a:path w="36" h="36">
                  <a:moveTo>
                    <a:pt x="29" y="29"/>
                  </a:moveTo>
                  <a:cubicBezTo>
                    <a:pt x="23" y="36"/>
                    <a:pt x="13" y="36"/>
                    <a:pt x="7" y="29"/>
                  </a:cubicBezTo>
                  <a:cubicBezTo>
                    <a:pt x="0" y="23"/>
                    <a:pt x="0" y="13"/>
                    <a:pt x="7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36" y="13"/>
                    <a:pt x="36" y="23"/>
                    <a:pt x="29" y="29"/>
                  </a:cubicBezTo>
                  <a:close/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Oval 8"/>
            <p:cNvSpPr/>
            <p:nvPr/>
          </p:nvSpPr>
          <p:spPr>
            <a:xfrm>
              <a:off x="711200" y="15875"/>
              <a:ext cx="30163" cy="30163"/>
            </a:xfrm>
            <a:prstGeom prst="ellipse">
              <a:avLst/>
            </a:prstGeom>
            <a:noFill/>
            <a:ln w="38100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14" name="Oval 12"/>
            <p:cNvSpPr/>
            <p:nvPr/>
          </p:nvSpPr>
          <p:spPr>
            <a:xfrm>
              <a:off x="815975" y="0"/>
              <a:ext cx="242888" cy="242888"/>
            </a:xfrm>
            <a:prstGeom prst="ellipse">
              <a:avLst/>
            </a:prstGeom>
            <a:noFill/>
            <a:ln w="38100" cap="rnd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dirty="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15" name="Freeform 13"/>
            <p:cNvSpPr/>
            <p:nvPr/>
          </p:nvSpPr>
          <p:spPr>
            <a:xfrm>
              <a:off x="484188" y="215900"/>
              <a:ext cx="695325" cy="1144588"/>
            </a:xfrm>
            <a:custGeom>
              <a:avLst/>
              <a:gdLst>
                <a:gd name="txL" fmla="*/ 0 w 184"/>
                <a:gd name="txT" fmla="*/ 0 h 303"/>
                <a:gd name="txR" fmla="*/ 184 w 184"/>
                <a:gd name="txB" fmla="*/ 303 h 303"/>
              </a:gdLst>
              <a:ahLst/>
              <a:cxnLst>
                <a:cxn ang="0">
                  <a:pos x="529052" y="0"/>
                </a:cxn>
                <a:cxn ang="0">
                  <a:pos x="695325" y="449525"/>
                </a:cxn>
                <a:cxn ang="0">
                  <a:pos x="0" y="1144588"/>
                </a:cxn>
              </a:cxnLst>
              <a:rect l="txL" t="txT" r="txR" b="txB"/>
              <a:pathLst>
                <a:path w="184" h="303">
                  <a:moveTo>
                    <a:pt x="140" y="0"/>
                  </a:moveTo>
                  <a:cubicBezTo>
                    <a:pt x="168" y="32"/>
                    <a:pt x="184" y="74"/>
                    <a:pt x="184" y="119"/>
                  </a:cubicBezTo>
                  <a:cubicBezTo>
                    <a:pt x="184" y="221"/>
                    <a:pt x="102" y="303"/>
                    <a:pt x="0" y="303"/>
                  </a:cubicBezTo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Freeform 16"/>
            <p:cNvSpPr/>
            <p:nvPr/>
          </p:nvSpPr>
          <p:spPr>
            <a:xfrm>
              <a:off x="0" y="182562"/>
              <a:ext cx="968375" cy="966788"/>
            </a:xfrm>
            <a:custGeom>
              <a:avLst/>
              <a:gdLst>
                <a:gd name="txL" fmla="*/ 0 w 256"/>
                <a:gd name="txT" fmla="*/ 0 h 256"/>
                <a:gd name="txR" fmla="*/ 256 w 256"/>
                <a:gd name="txB" fmla="*/ 256 h 256"/>
              </a:gdLst>
              <a:ahLst/>
              <a:cxnLst>
                <a:cxn ang="0">
                  <a:pos x="756543" y="883705"/>
                </a:cxn>
                <a:cxn ang="0">
                  <a:pos x="484188" y="966788"/>
                </a:cxn>
                <a:cxn ang="0">
                  <a:pos x="0" y="483394"/>
                </a:cxn>
                <a:cxn ang="0">
                  <a:pos x="484188" y="0"/>
                </a:cxn>
                <a:cxn ang="0">
                  <a:pos x="968375" y="483394"/>
                </a:cxn>
                <a:cxn ang="0">
                  <a:pos x="847328" y="804398"/>
                </a:cxn>
              </a:cxnLst>
              <a:rect l="txL" t="txT" r="txR" b="txB"/>
              <a:pathLst>
                <a:path w="256" h="256">
                  <a:moveTo>
                    <a:pt x="200" y="234"/>
                  </a:moveTo>
                  <a:cubicBezTo>
                    <a:pt x="179" y="248"/>
                    <a:pt x="155" y="256"/>
                    <a:pt x="128" y="256"/>
                  </a:cubicBez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61"/>
                    <a:pt x="244" y="190"/>
                    <a:pt x="224" y="213"/>
                  </a:cubicBezTo>
                </a:path>
              </a:pathLst>
            </a:custGeom>
            <a:noFill/>
            <a:ln w="38100" cap="rnd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6" name="矩形 1"/>
          <p:cNvSpPr/>
          <p:nvPr/>
        </p:nvSpPr>
        <p:spPr>
          <a:xfrm>
            <a:off x="7043738" y="2528570"/>
            <a:ext cx="38404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重构作用，时机，原则思路</a:t>
            </a:r>
          </a:p>
        </p:txBody>
      </p:sp>
      <p:sp>
        <p:nvSpPr>
          <p:cNvPr id="4107" name="矩形 1"/>
          <p:cNvSpPr/>
          <p:nvPr/>
        </p:nvSpPr>
        <p:spPr>
          <a:xfrm>
            <a:off x="7044055" y="3837940"/>
            <a:ext cx="48304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重构手法介绍，使用场景，例子</a:t>
            </a:r>
          </a:p>
        </p:txBody>
      </p:sp>
      <p:sp>
        <p:nvSpPr>
          <p:cNvPr id="4108" name="MH_Others_1"/>
          <p:cNvSpPr/>
          <p:nvPr/>
        </p:nvSpPr>
        <p:spPr>
          <a:xfrm>
            <a:off x="2114550" y="3619500"/>
            <a:ext cx="1871663" cy="523875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/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9" name="文本框 53"/>
          <p:cNvSpPr/>
          <p:nvPr/>
        </p:nvSpPr>
        <p:spPr>
          <a:xfrm>
            <a:off x="2032000" y="2573338"/>
            <a:ext cx="1876425" cy="1108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4110" name="直接连接符 54"/>
          <p:cNvSpPr/>
          <p:nvPr/>
        </p:nvSpPr>
        <p:spPr>
          <a:xfrm>
            <a:off x="2197100" y="3609975"/>
            <a:ext cx="1570038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2FFD06-794D-BC42-9B35-9EFC97BE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24999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8.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引入参数对象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2089150"/>
            <a:ext cx="4917440" cy="922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390" y="2089150"/>
            <a:ext cx="5012690" cy="92265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6000" dirty="0">
                <a:solidFill>
                  <a:schemeClr val="bg1"/>
                </a:solidFill>
              </a:rPr>
              <a:t>9.</a:t>
            </a:r>
            <a:r>
              <a:rPr lang="zh-CN" altLang="en-US" sz="6000" dirty="0">
                <a:solidFill>
                  <a:schemeClr val="bg1"/>
                </a:solidFill>
              </a:rPr>
              <a:t>函数组合成类</a:t>
            </a:r>
            <a:br>
              <a:rPr lang="zh-CN" alt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动机：</a:t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1. 对象内部调用这些函数可以少传参数，从而简化函数调用，而且一个对象可更方便传递给系统的其他部分</a:t>
            </a: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2. 客户端修改对象的核心数据，通过计算得出的派生数据会自动与核心数据保存一致</a:t>
            </a:r>
            <a:br>
              <a:rPr lang="zh-CN" altLang="en-US" sz="2400" dirty="0">
                <a:solidFill>
                  <a:schemeClr val="bg1"/>
                </a:solidFill>
              </a:rPr>
            </a:b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场景：如果一组函数形影不离地操作同一块数据（通常是将这块数据作为参数传递给函数）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E7E1AD7-A87F-AE4A-BDE9-3281D6CC21D4}"/>
              </a:ext>
            </a:extLst>
          </p:cNvPr>
          <p:cNvCxnSpPr/>
          <p:nvPr/>
        </p:nvCxnSpPr>
        <p:spPr bwMode="auto">
          <a:xfrm>
            <a:off x="8223919" y="5278056"/>
            <a:ext cx="16910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15474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6950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9.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函数组合成类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1997075"/>
            <a:ext cx="4810125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20" y="1997075"/>
            <a:ext cx="4875530" cy="18630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6000" dirty="0">
                <a:solidFill>
                  <a:schemeClr val="bg1"/>
                </a:solidFill>
              </a:rPr>
              <a:t>9.</a:t>
            </a:r>
            <a:r>
              <a:rPr lang="zh-CN" altLang="en-US" sz="6000" dirty="0">
                <a:solidFill>
                  <a:schemeClr val="bg1"/>
                </a:solidFill>
              </a:rPr>
              <a:t>拆分阶段</a:t>
            </a:r>
            <a:br>
              <a:rPr lang="zh-CN" alt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动机：保证单一原则，一段代码只做一件事</a:t>
            </a:r>
            <a:br>
              <a:rPr lang="zh-CN" altLang="en-US" sz="2400" dirty="0">
                <a:solidFill>
                  <a:schemeClr val="bg1"/>
                </a:solidFill>
              </a:rPr>
            </a:br>
            <a:br>
              <a:rPr lang="zh-CN" altLang="en-US" sz="2400" dirty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场景：如果一段代码同时处理两件或者更多不同的事情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3"/>
          <p:cNvSpPr>
            <a:spLocks noGrp="1"/>
          </p:cNvSpPr>
          <p:nvPr>
            <p:ph type="title"/>
          </p:nvPr>
        </p:nvSpPr>
        <p:spPr>
          <a:xfrm>
            <a:off x="3937000" y="2609850"/>
            <a:ext cx="7415213" cy="1846263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6000" dirty="0">
                <a:solidFill>
                  <a:schemeClr val="bg1"/>
                </a:solidFill>
              </a:rPr>
              <a:t>实践分析</a:t>
            </a:r>
          </a:p>
        </p:txBody>
      </p:sp>
      <p:sp>
        <p:nvSpPr>
          <p:cNvPr id="10243" name="文本占位符 4"/>
          <p:cNvSpPr>
            <a:spLocks noGrp="1"/>
          </p:cNvSpPr>
          <p:nvPr>
            <p:ph sz="quarter" idx="1"/>
          </p:nvPr>
        </p:nvSpPr>
        <p:spPr>
          <a:xfrm>
            <a:off x="2324100" y="2619375"/>
            <a:ext cx="1612900" cy="1836738"/>
          </a:xfrm>
          <a:ln/>
        </p:spPr>
        <p:txBody>
          <a:bodyPr vert="horz" wrap="square" lIns="91440" tIns="45720" rIns="91440" bIns="45720" anchor="ctr"/>
          <a:lstStyle>
            <a:lvl1pPr lvl="0">
              <a:buClrTx/>
              <a:buSzTx/>
              <a:buFont typeface="Arial" panose="020B0604020202020204" pitchFamily="34" charset="0"/>
              <a:defRPr sz="2000"/>
            </a:lvl1pPr>
            <a:lvl2pPr lvl="1">
              <a:buClrTx/>
              <a:buSzTx/>
              <a:buFont typeface="Arial" panose="020B0604020202020204" pitchFamily="34" charset="0"/>
              <a:defRPr sz="1800"/>
            </a:lvl2pPr>
            <a:lvl3pPr lvl="2">
              <a:buClrTx/>
              <a:buSzTx/>
              <a:buFont typeface="Arial" panose="020B0604020202020204" pitchFamily="34" charset="0"/>
              <a:defRPr sz="1600"/>
            </a:lvl3pPr>
            <a:lvl4pPr lvl="3">
              <a:buClrTx/>
              <a:buSzTx/>
              <a:buFont typeface="Arial" panose="020B0604020202020204" pitchFamily="34" charset="0"/>
              <a:defRPr sz="1400"/>
            </a:lvl4pPr>
            <a:lvl5pPr lvl="4">
              <a:buClrTx/>
              <a:buSzTx/>
              <a:buFont typeface="Arial" panose="020B0604020202020204" pitchFamily="34" charset="0"/>
              <a:defRPr sz="1400"/>
            </a:lvl5pPr>
          </a:lstStyle>
          <a:p>
            <a:pPr marL="0" lvl="0" indent="0" algn="ctr" eaLnBrk="1" hangingPunct="1">
              <a:buNone/>
            </a:pPr>
            <a:r>
              <a:rPr lang="en-US" altLang="zh-CN" sz="6000" dirty="0">
                <a:solidFill>
                  <a:schemeClr val="bg1"/>
                </a:solidFill>
                <a:latin typeface="Kozuka Gothic Pr6N H" pitchFamily="2" charset="-128"/>
                <a:ea typeface="Kozuka Gothic Pr6N H" pitchFamily="2" charset="-128"/>
                <a:sym typeface="Kozuka Gothic Pr6N H" pitchFamily="2" charset="-128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Kozuka Gothic Pr6N H" pitchFamily="2" charset="-128"/>
              <a:ea typeface="Kozuka Gothic Pr6N H" pitchFamily="2" charset="-128"/>
              <a:sym typeface="Kozuka Gothic Pr6N H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7447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9EBED0B-5A27-084C-8354-D3031CD6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9700"/>
            <a:ext cx="10372725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05314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三 实践分析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71F065-3D9C-B44E-B5EB-211F85C8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4" y="785529"/>
            <a:ext cx="5472696" cy="5797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788503-8BE8-4844-A056-EFBB0C328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066" y="825288"/>
            <a:ext cx="5130800" cy="2159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096000" y="0"/>
            <a:ext cx="6096000" cy="7146291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88291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三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实践分析</a:t>
            </a:r>
            <a:r>
              <a:rPr lang="en-US" altLang="zh-CN" sz="2400" b="1" dirty="0">
                <a:solidFill>
                  <a:schemeClr val="bg1"/>
                </a:solidFill>
              </a:rPr>
              <a:t>-</a:t>
            </a:r>
            <a:r>
              <a:rPr lang="en-US" altLang="zh-CN" sz="2400" b="1" dirty="0" err="1">
                <a:solidFill>
                  <a:schemeClr val="bg1"/>
                </a:solidFill>
              </a:rPr>
              <a:t>init</a:t>
            </a:r>
            <a:r>
              <a:rPr lang="en-US" altLang="zh-CN" sz="2400" b="1" dirty="0">
                <a:solidFill>
                  <a:schemeClr val="bg1"/>
                </a:solidFill>
              </a:rPr>
              <a:t>()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788503-8BE8-4844-A056-EFBB0C32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63" y="152611"/>
            <a:ext cx="5130800" cy="21160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4CAAAA-4FE3-5A42-AC59-CAF46653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286" y="4711489"/>
            <a:ext cx="4025900" cy="199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718D52-2EA5-1442-BB1D-002145C0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463" y="2404318"/>
            <a:ext cx="5130800" cy="21160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204757-83DA-BB46-A334-F77522F72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54" y="988695"/>
            <a:ext cx="6350072" cy="56036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CFA726-480F-A84D-871C-317AA2A37B57}"/>
              </a:ext>
            </a:extLst>
          </p:cNvPr>
          <p:cNvSpPr txBox="1"/>
          <p:nvPr/>
        </p:nvSpPr>
        <p:spPr>
          <a:xfrm>
            <a:off x="4618299" y="32061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提炼函数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064D49-D4C3-AE4F-A0B0-525FF9E13E4C}"/>
              </a:ext>
            </a:extLst>
          </p:cNvPr>
          <p:cNvSpPr txBox="1"/>
          <p:nvPr/>
        </p:nvSpPr>
        <p:spPr>
          <a:xfrm>
            <a:off x="2585829" y="44977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提炼函数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AE7669-A0BC-C944-BDF8-40367797BAD3}"/>
              </a:ext>
            </a:extLst>
          </p:cNvPr>
          <p:cNvSpPr txBox="1"/>
          <p:nvPr/>
        </p:nvSpPr>
        <p:spPr>
          <a:xfrm>
            <a:off x="3864508" y="22463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封装变量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EC93736B-C1A3-0040-A6EE-4F24A41D639F}"/>
              </a:ext>
            </a:extLst>
          </p:cNvPr>
          <p:cNvCxnSpPr/>
          <p:nvPr/>
        </p:nvCxnSpPr>
        <p:spPr bwMode="auto">
          <a:xfrm>
            <a:off x="3048000" y="2777924"/>
            <a:ext cx="16624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AD7E048-98A3-7D46-AE2C-8BD23227FDEB}"/>
              </a:ext>
            </a:extLst>
          </p:cNvPr>
          <p:cNvCxnSpPr/>
          <p:nvPr/>
        </p:nvCxnSpPr>
        <p:spPr bwMode="auto">
          <a:xfrm>
            <a:off x="1568476" y="3206187"/>
            <a:ext cx="16910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A3D1788-D380-6547-A0BF-E5D674A76678}"/>
              </a:ext>
            </a:extLst>
          </p:cNvPr>
          <p:cNvCxnSpPr/>
          <p:nvPr/>
        </p:nvCxnSpPr>
        <p:spPr bwMode="auto">
          <a:xfrm>
            <a:off x="2413978" y="5425094"/>
            <a:ext cx="16910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3C9BBEC1-5C18-024C-B367-15E3C41BCF69}"/>
              </a:ext>
            </a:extLst>
          </p:cNvPr>
          <p:cNvCxnSpPr/>
          <p:nvPr/>
        </p:nvCxnSpPr>
        <p:spPr bwMode="auto">
          <a:xfrm>
            <a:off x="1720876" y="3358587"/>
            <a:ext cx="16910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190C3ED6-9713-EE44-827A-560E293E6BC9}"/>
              </a:ext>
            </a:extLst>
          </p:cNvPr>
          <p:cNvCxnSpPr>
            <a:cxnSpLocks/>
          </p:cNvCxnSpPr>
          <p:nvPr/>
        </p:nvCxnSpPr>
        <p:spPr bwMode="auto">
          <a:xfrm>
            <a:off x="437092" y="1983129"/>
            <a:ext cx="11313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CC04A4C-5642-314C-B3A4-FD174785F3BB}"/>
              </a:ext>
            </a:extLst>
          </p:cNvPr>
          <p:cNvSpPr txBox="1"/>
          <p:nvPr/>
        </p:nvSpPr>
        <p:spPr>
          <a:xfrm>
            <a:off x="1526852" y="1715557"/>
            <a:ext cx="4653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内联变量 </a:t>
            </a:r>
            <a:r>
              <a:rPr kumimoji="1" lang="en-US" altLang="zh-CN" sz="1600" dirty="0">
                <a:solidFill>
                  <a:schemeClr val="bg1"/>
                </a:solidFill>
              </a:rPr>
              <a:t>keys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=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 err="1">
                <a:solidFill>
                  <a:schemeClr val="bg1"/>
                </a:solidFill>
              </a:rPr>
              <a:t>this.transformKeys</a:t>
            </a:r>
            <a:r>
              <a:rPr kumimoji="1" lang="en-US" altLang="zh-CN" sz="1600" dirty="0">
                <a:solidFill>
                  <a:schemeClr val="bg1"/>
                </a:solidFill>
              </a:rPr>
              <a:t>(</a:t>
            </a:r>
            <a:r>
              <a:rPr kumimoji="1" lang="en-US" altLang="zh-CN" sz="1600" dirty="0" err="1">
                <a:solidFill>
                  <a:schemeClr val="bg1"/>
                </a:solidFill>
              </a:rPr>
              <a:t>typeOptions</a:t>
            </a:r>
            <a:r>
              <a:rPr kumimoji="1" lang="en-US" altLang="zh-CN" sz="1600" dirty="0">
                <a:solidFill>
                  <a:schemeClr val="bg1"/>
                </a:solidFill>
              </a:rPr>
              <a:t>)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245DC5D-59F5-AF45-9612-8DB55FB94118}"/>
              </a:ext>
            </a:extLst>
          </p:cNvPr>
          <p:cNvSpPr txBox="1"/>
          <p:nvPr/>
        </p:nvSpPr>
        <p:spPr>
          <a:xfrm>
            <a:off x="4854488" y="50677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提炼函数</a:t>
            </a:r>
          </a:p>
        </p:txBody>
      </p:sp>
    </p:spTree>
    <p:extLst>
      <p:ext uri="{BB962C8B-B14F-4D97-AF65-F5344CB8AC3E}">
        <p14:creationId xmlns:p14="http://schemas.microsoft.com/office/powerpoint/2010/main" val="87342908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 dirty="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5" name="矩形 80"/>
          <p:cNvSpPr/>
          <p:nvPr/>
        </p:nvSpPr>
        <p:spPr>
          <a:xfrm>
            <a:off x="8544984" y="1936751"/>
            <a:ext cx="3450167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sz="1600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代码重构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6950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三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实践分析</a:t>
            </a:r>
            <a:r>
              <a:rPr lang="en-US" altLang="zh-CN" sz="2400" b="1" dirty="0">
                <a:solidFill>
                  <a:schemeClr val="bg1"/>
                </a:solidFill>
              </a:rPr>
              <a:t>-</a:t>
            </a:r>
            <a:r>
              <a:rPr lang="en-US" altLang="zh-CN" sz="2400" b="1" dirty="0" err="1">
                <a:solidFill>
                  <a:schemeClr val="bg1"/>
                </a:solidFill>
              </a:rPr>
              <a:t>init</a:t>
            </a:r>
            <a:r>
              <a:rPr lang="en-US" altLang="zh-CN" sz="2400" b="1" dirty="0">
                <a:solidFill>
                  <a:schemeClr val="bg1"/>
                </a:solidFill>
              </a:rPr>
              <a:t>()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D6D854F-1C10-5F49-B98D-C91DE2C0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11" y="930275"/>
            <a:ext cx="5335630" cy="38847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07C4541-2285-4848-A3F3-B1F9F9C5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6" y="924790"/>
            <a:ext cx="6350072" cy="5603649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7DF96793-7914-5146-A297-98BB56F38B8B}"/>
              </a:ext>
            </a:extLst>
          </p:cNvPr>
          <p:cNvCxnSpPr>
            <a:cxnSpLocks/>
          </p:cNvCxnSpPr>
          <p:nvPr/>
        </p:nvCxnSpPr>
        <p:spPr bwMode="auto">
          <a:xfrm>
            <a:off x="7224634" y="3117448"/>
            <a:ext cx="11313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5B4290E-7183-0142-8759-06707D013698}"/>
              </a:ext>
            </a:extLst>
          </p:cNvPr>
          <p:cNvCxnSpPr>
            <a:cxnSpLocks/>
          </p:cNvCxnSpPr>
          <p:nvPr/>
        </p:nvCxnSpPr>
        <p:spPr bwMode="auto">
          <a:xfrm>
            <a:off x="7087150" y="4529560"/>
            <a:ext cx="11313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05314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</a:rPr>
              <a:t>实践分析</a:t>
            </a:r>
            <a:r>
              <a:rPr lang="en-US" altLang="zh-CN" sz="2400" b="1" dirty="0">
                <a:solidFill>
                  <a:schemeClr val="bg1"/>
                </a:solidFill>
              </a:rPr>
              <a:t>- add()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94C521-4BA4-4645-8D45-9A9910F3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5" y="825288"/>
            <a:ext cx="5322908" cy="47350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4AA9CE-1F8D-BE4D-BB34-3A119382D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027" y="810684"/>
            <a:ext cx="4954573" cy="3251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1420B4-A4A5-844D-A878-84E7A0E40E9B}"/>
              </a:ext>
            </a:extLst>
          </p:cNvPr>
          <p:cNvSpPr txBox="1"/>
          <p:nvPr/>
        </p:nvSpPr>
        <p:spPr>
          <a:xfrm>
            <a:off x="3437479" y="24362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提炼函数</a:t>
            </a:r>
          </a:p>
        </p:txBody>
      </p:sp>
    </p:spTree>
    <p:extLst>
      <p:ext uri="{BB962C8B-B14F-4D97-AF65-F5344CB8AC3E}">
        <p14:creationId xmlns:p14="http://schemas.microsoft.com/office/powerpoint/2010/main" val="1116871130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AD2CC4-6D35-A64A-B478-518ACCFF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3" y="440547"/>
            <a:ext cx="6276392" cy="3982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5ACB70-804C-B741-B55D-66719F15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871" y="2671976"/>
            <a:ext cx="5588984" cy="32079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3"/>
          <p:cNvSpPr>
            <a:spLocks noGrp="1"/>
          </p:cNvSpPr>
          <p:nvPr>
            <p:ph type="title"/>
          </p:nvPr>
        </p:nvSpPr>
        <p:spPr>
          <a:xfrm>
            <a:off x="405114" y="879676"/>
            <a:ext cx="10947100" cy="4803494"/>
          </a:xfrm>
          <a:ln/>
        </p:spPr>
        <p:txBody>
          <a:bodyPr vert="horz" wrap="square" lIns="91440" tIns="45720" rIns="91440" bIns="45720" anchor="ctr"/>
          <a:lstStyle/>
          <a:p>
            <a:pPr eaLnBrk="1" hangingPunct="1">
              <a:lnSpc>
                <a:spcPct val="140000"/>
              </a:lnSpc>
            </a:pPr>
            <a:r>
              <a:rPr lang="en-US" altLang="zh-CN" sz="3000" dirty="0">
                <a:solidFill>
                  <a:schemeClr val="bg1"/>
                </a:solidFill>
              </a:rPr>
              <a:t>	</a:t>
            </a:r>
            <a:r>
              <a:rPr lang="en-US" altLang="zh-CN" sz="1800" dirty="0">
                <a:solidFill>
                  <a:schemeClr val="bg1"/>
                </a:solidFill>
              </a:rPr>
              <a:t>1.</a:t>
            </a:r>
            <a:r>
              <a:rPr lang="zh-CN" altLang="en-US" sz="1800" dirty="0">
                <a:solidFill>
                  <a:schemeClr val="bg1"/>
                </a:solidFill>
              </a:rPr>
              <a:t> 小步快跑</a:t>
            </a:r>
            <a:r>
              <a:rPr lang="zh-CN" altLang="en-US" sz="1800">
                <a:solidFill>
                  <a:schemeClr val="bg1"/>
                </a:solidFill>
              </a:rPr>
              <a:t>，测试很关键</a:t>
            </a:r>
            <a:br>
              <a:rPr lang="en-US" altLang="zh-CN" sz="1800" dirty="0">
                <a:solidFill>
                  <a:schemeClr val="bg1"/>
                </a:solidFill>
              </a:rPr>
            </a:br>
            <a:r>
              <a:rPr lang="en-US" altLang="zh-CN" sz="1800" dirty="0">
                <a:solidFill>
                  <a:schemeClr val="bg1"/>
                </a:solidFill>
              </a:rPr>
              <a:t>2.</a:t>
            </a:r>
            <a:r>
              <a:rPr lang="zh-CN" altLang="en-US" sz="1800" dirty="0">
                <a:solidFill>
                  <a:schemeClr val="bg1"/>
                </a:solidFill>
              </a:rPr>
              <a:t> 重构随时进行，一步切换</a:t>
            </a:r>
            <a:br>
              <a:rPr lang="en-US" altLang="zh-CN" sz="1800" dirty="0">
                <a:solidFill>
                  <a:schemeClr val="bg1"/>
                </a:solidFill>
              </a:rPr>
            </a:br>
            <a:r>
              <a:rPr lang="en-US" altLang="zh-CN" sz="1800" dirty="0">
                <a:solidFill>
                  <a:schemeClr val="bg1"/>
                </a:solidFill>
              </a:rPr>
              <a:t>3.</a:t>
            </a:r>
            <a:r>
              <a:rPr lang="zh-CN" altLang="en-US" sz="1800" dirty="0">
                <a:solidFill>
                  <a:schemeClr val="bg1"/>
                </a:solidFill>
              </a:rPr>
              <a:t> 按生命周期的执行顺序加注释，理解意图，帮助重构 </a:t>
            </a:r>
            <a:br>
              <a:rPr lang="en-US" altLang="zh-CN" sz="1800" dirty="0">
                <a:solidFill>
                  <a:schemeClr val="bg1"/>
                </a:solidFill>
              </a:rPr>
            </a:br>
            <a:r>
              <a:rPr lang="en-US" altLang="zh-CN" sz="1800" dirty="0">
                <a:solidFill>
                  <a:schemeClr val="bg1"/>
                </a:solidFill>
              </a:rPr>
              <a:t>	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=&gt;</a:t>
            </a:r>
            <a:r>
              <a:rPr lang="zh-CN" altLang="en-US" sz="1800" dirty="0">
                <a:solidFill>
                  <a:schemeClr val="bg1"/>
                </a:solidFill>
              </a:rPr>
              <a:t> 防止有副作用的表达式导致的结果不同</a:t>
            </a:r>
            <a:br>
              <a:rPr lang="en-US" altLang="zh-CN" sz="1800" dirty="0">
                <a:solidFill>
                  <a:schemeClr val="bg1"/>
                </a:solidFill>
              </a:rPr>
            </a:br>
            <a:r>
              <a:rPr lang="en-US" altLang="zh-CN" sz="1800" dirty="0">
                <a:solidFill>
                  <a:schemeClr val="bg1"/>
                </a:solidFill>
              </a:rPr>
              <a:t>4.</a:t>
            </a:r>
            <a:r>
              <a:rPr lang="zh-CN" altLang="en-US" sz="1800" dirty="0">
                <a:solidFill>
                  <a:schemeClr val="bg1"/>
                </a:solidFill>
              </a:rPr>
              <a:t> 函数结果用</a:t>
            </a:r>
            <a:r>
              <a:rPr lang="en-US" altLang="zh-CN" sz="1800" dirty="0">
                <a:solidFill>
                  <a:schemeClr val="bg1"/>
                </a:solidFill>
              </a:rPr>
              <a:t>result</a:t>
            </a:r>
            <a:r>
              <a:rPr lang="zh-CN" altLang="en-US" sz="1800" dirty="0">
                <a:solidFill>
                  <a:schemeClr val="bg1"/>
                </a:solidFill>
              </a:rPr>
              <a:t>返回</a:t>
            </a:r>
            <a:br>
              <a:rPr lang="en-US" altLang="zh-CN" sz="1800" dirty="0">
                <a:solidFill>
                  <a:schemeClr val="bg1"/>
                </a:solidFill>
              </a:rPr>
            </a:br>
            <a:r>
              <a:rPr lang="en-US" altLang="zh-CN" sz="1800" dirty="0">
                <a:solidFill>
                  <a:schemeClr val="bg1"/>
                </a:solidFill>
              </a:rPr>
              <a:t>5.</a:t>
            </a:r>
            <a:r>
              <a:rPr lang="zh-CN" altLang="en-US" sz="1800" dirty="0">
                <a:solidFill>
                  <a:schemeClr val="bg1"/>
                </a:solidFill>
              </a:rPr>
              <a:t> 不知道如何重构的加注释，后期想到再进行</a:t>
            </a:r>
            <a:br>
              <a:rPr lang="en-US" altLang="zh-CN" sz="1800" dirty="0">
                <a:solidFill>
                  <a:schemeClr val="bg1"/>
                </a:solidFill>
              </a:rPr>
            </a:br>
            <a:r>
              <a:rPr lang="en-US" altLang="zh-CN" sz="1800" dirty="0">
                <a:solidFill>
                  <a:schemeClr val="bg1"/>
                </a:solidFill>
              </a:rPr>
              <a:t>6.</a:t>
            </a:r>
            <a:r>
              <a:rPr lang="zh-CN" altLang="en-US" sz="1800" dirty="0">
                <a:solidFill>
                  <a:schemeClr val="bg1"/>
                </a:solidFill>
              </a:rPr>
              <a:t> 变量访问访问超出一个函数，就该引起重视</a:t>
            </a:r>
            <a:br>
              <a:rPr lang="en-US" altLang="zh-CN" sz="1800" dirty="0">
                <a:solidFill>
                  <a:schemeClr val="bg1"/>
                </a:solidFill>
              </a:rPr>
            </a:br>
            <a:r>
              <a:rPr lang="en-US" altLang="zh-CN" sz="1800" dirty="0">
                <a:solidFill>
                  <a:schemeClr val="bg1"/>
                </a:solidFill>
              </a:rPr>
              <a:t>7.</a:t>
            </a:r>
            <a:r>
              <a:rPr lang="zh-CN" altLang="en-US" sz="1800" dirty="0">
                <a:solidFill>
                  <a:schemeClr val="bg1"/>
                </a:solidFill>
              </a:rPr>
              <a:t> 刚开始重构虽然很难，但是只要有全局意识，重构合理，后面基本是删减，比较轻松</a:t>
            </a:r>
          </a:p>
        </p:txBody>
      </p:sp>
      <p:sp>
        <p:nvSpPr>
          <p:cNvPr id="4" name="Freeform 5658">
            <a:extLst>
              <a:ext uri="{FF2B5EF4-FFF2-40B4-BE49-F238E27FC236}">
                <a16:creationId xmlns:a16="http://schemas.microsoft.com/office/drawing/2014/main" id="{A236BF4F-8663-5A4C-8B58-D687EC693941}"/>
              </a:ext>
            </a:extLst>
          </p:cNvPr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8FA502-56D7-8549-8CD0-DB6EE1E12741}"/>
              </a:ext>
            </a:extLst>
          </p:cNvPr>
          <p:cNvSpPr txBox="1"/>
          <p:nvPr/>
        </p:nvSpPr>
        <p:spPr>
          <a:xfrm>
            <a:off x="891540" y="234950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感想</a:t>
            </a:r>
            <a:r>
              <a:rPr lang="en-US" altLang="zh-CN" sz="2400" b="1" dirty="0">
                <a:solidFill>
                  <a:schemeClr val="bg1"/>
                </a:solidFill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</a:rPr>
              <a:t>习惯</a:t>
            </a:r>
          </a:p>
        </p:txBody>
      </p:sp>
    </p:spTree>
    <p:extLst>
      <p:ext uri="{BB962C8B-B14F-4D97-AF65-F5344CB8AC3E}">
        <p14:creationId xmlns:p14="http://schemas.microsoft.com/office/powerpoint/2010/main" val="2609335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ctrTitle"/>
          </p:nvPr>
        </p:nvSpPr>
        <p:spPr>
          <a:xfrm>
            <a:off x="838200" y="2244725"/>
            <a:ext cx="10514013" cy="2166938"/>
          </a:xfrm>
          <a:ln/>
        </p:spPr>
        <p:txBody>
          <a:bodyPr vert="horz" wrap="square" lIns="91440" tIns="45720" rIns="91440" bIns="45720" anchor="ctr"/>
          <a:lstStyle/>
          <a:p>
            <a:pPr marL="0" indent="0" algn="ctr" eaLnBrk="1" hangingPunct="1">
              <a:buClrTx/>
              <a:buSzTx/>
              <a:buFontTx/>
            </a:pPr>
            <a:r>
              <a:rPr lang="en-US" altLang="zh-CN" sz="8000" dirty="0">
                <a:solidFill>
                  <a:schemeClr val="bg1"/>
                </a:solidFill>
              </a:rPr>
              <a:t>THANK YOU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6000" dirty="0">
                <a:solidFill>
                  <a:schemeClr val="bg1"/>
                </a:solidFill>
              </a:rPr>
              <a:t>1.</a:t>
            </a:r>
            <a:r>
              <a:rPr lang="zh-CN" altLang="en-US" sz="6000" dirty="0">
                <a:solidFill>
                  <a:schemeClr val="bg1"/>
                </a:solidFill>
              </a:rPr>
              <a:t>提炼函数</a:t>
            </a:r>
            <a:br>
              <a:rPr lang="zh-CN" alt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动机：将意图与实现分开</a:t>
            </a:r>
            <a:br>
              <a:rPr lang="zh-CN" altLang="en-US" sz="2800" dirty="0">
                <a:solidFill>
                  <a:schemeClr val="bg1"/>
                </a:solidFill>
              </a:rPr>
            </a:b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场景：若需要浏览一段代码才能知道其用途，那么提炼函数并根据用途命名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24999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5" name="矩形 80"/>
          <p:cNvSpPr/>
          <p:nvPr/>
        </p:nvSpPr>
        <p:spPr>
          <a:xfrm>
            <a:off x="8544984" y="1936751"/>
            <a:ext cx="3450167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sz="1600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代码重构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1. </a:t>
            </a:r>
            <a:r>
              <a:rPr lang="zh-CN" altLang="en-US" sz="2400" b="1" dirty="0">
                <a:solidFill>
                  <a:schemeClr val="bg1"/>
                </a:solidFill>
              </a:rPr>
              <a:t>提炼函数</a:t>
            </a:r>
            <a:r>
              <a:rPr lang="en-US" altLang="zh-CN" sz="2400" b="1" dirty="0">
                <a:solidFill>
                  <a:schemeClr val="bg1"/>
                </a:solidFill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</a:rPr>
              <a:t>无局部变量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15225" y="4210687"/>
            <a:ext cx="42396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/>
              <a:t>        </a:t>
            </a:r>
            <a:r>
              <a:rPr lang="zh-CN" altLang="en-US" sz="1400" dirty="0"/>
              <a:t>步骤：</a:t>
            </a:r>
            <a:endParaRPr lang="en-US" altLang="zh-CN" sz="1400" dirty="0"/>
          </a:p>
          <a:p>
            <a:pPr algn="l"/>
            <a:r>
              <a:rPr lang="en-US" altLang="zh-CN" sz="1400" dirty="0"/>
              <a:t>        </a:t>
            </a:r>
            <a:r>
              <a:rPr lang="zh-CN" altLang="en-US" sz="1400" dirty="0"/>
              <a:t>1. 创造函数并命名</a:t>
            </a:r>
          </a:p>
          <a:p>
            <a:pPr algn="l"/>
            <a:r>
              <a:rPr lang="zh-CN" altLang="en-US" sz="1400" dirty="0"/>
              <a:t>        2. 提炼代码</a:t>
            </a:r>
          </a:p>
          <a:p>
            <a:pPr algn="l"/>
            <a:r>
              <a:rPr lang="zh-CN" altLang="en-US" sz="1400" dirty="0"/>
              <a:t>        3. 检查变量作用域，是否需要传参到新函数</a:t>
            </a:r>
          </a:p>
          <a:p>
            <a:pPr algn="l"/>
            <a:r>
              <a:rPr lang="zh-CN" altLang="en-US" sz="1400" dirty="0"/>
              <a:t>        4. 编译，找出未被适当处理的变量</a:t>
            </a:r>
          </a:p>
          <a:p>
            <a:pPr algn="l"/>
            <a:r>
              <a:rPr lang="zh-CN" altLang="en-US" sz="1400" dirty="0"/>
              <a:t>        5. 替换代码为新函数</a:t>
            </a:r>
          </a:p>
          <a:p>
            <a:pPr algn="l"/>
            <a:r>
              <a:rPr lang="zh-CN" altLang="en-US" sz="1400" dirty="0"/>
              <a:t>        6. 测试</a:t>
            </a:r>
          </a:p>
          <a:p>
            <a:pPr algn="l"/>
            <a:r>
              <a:rPr lang="zh-CN" altLang="en-US" sz="1400" dirty="0"/>
              <a:t>        7. 复用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14D0C-CDA6-C744-94E9-ECF7BC92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7" y="1831285"/>
            <a:ext cx="4893296" cy="19300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EFACF6-55A5-1546-B28B-300D07980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863" y="1831284"/>
            <a:ext cx="4834029" cy="12301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15474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endParaRPr sz="100">
              <a:solidFill>
                <a:srgbClr val="FFFFFF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5" name="矩形 80"/>
          <p:cNvSpPr/>
          <p:nvPr/>
        </p:nvSpPr>
        <p:spPr>
          <a:xfrm>
            <a:off x="8544984" y="1936751"/>
            <a:ext cx="3450167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sz="1600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代码重构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6950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1. </a:t>
            </a:r>
            <a:r>
              <a:rPr lang="zh-CN" altLang="en-US" sz="2400" b="1" dirty="0">
                <a:solidFill>
                  <a:schemeClr val="bg1"/>
                </a:solidFill>
              </a:rPr>
              <a:t>提炼函数</a:t>
            </a:r>
            <a:r>
              <a:rPr lang="en-US" altLang="zh-CN" sz="2400" b="1" dirty="0">
                <a:solidFill>
                  <a:schemeClr val="bg1"/>
                </a:solidFill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</a:rPr>
              <a:t>有局部变量、对局部变量赋值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3D5AFF-0DE8-484D-B095-145BBE20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54" y="1751966"/>
            <a:ext cx="4991100" cy="401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4216E2-1522-3A4A-983E-1F7A2AB68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13" y="1655657"/>
            <a:ext cx="4940300" cy="490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6000" dirty="0">
                <a:solidFill>
                  <a:schemeClr val="bg1"/>
                </a:solidFill>
              </a:rPr>
              <a:t>2.</a:t>
            </a:r>
            <a:r>
              <a:rPr lang="zh-CN" altLang="en-US" sz="6000" dirty="0">
                <a:solidFill>
                  <a:schemeClr val="bg1"/>
                </a:solidFill>
                <a:sym typeface="+mn-ea"/>
              </a:rPr>
              <a:t>内联函数</a:t>
            </a:r>
            <a:br>
              <a:rPr lang="zh-CN" alt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动机：去除不必要间接层/委托层，降低系统复杂度</a:t>
            </a:r>
            <a:br>
              <a:rPr lang="zh-CN" altLang="en-US" sz="2800" dirty="0">
                <a:solidFill>
                  <a:schemeClr val="bg1"/>
                </a:solidFill>
              </a:rPr>
            </a:b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场景：</a:t>
            </a: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1. </a:t>
            </a:r>
            <a:r>
              <a:rPr lang="zh-CN" altLang="en-US" sz="2800" dirty="0">
                <a:solidFill>
                  <a:schemeClr val="bg1"/>
                </a:solidFill>
              </a:rPr>
              <a:t>函数内部代码和函数名一样清晰易读</a:t>
            </a: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2. </a:t>
            </a:r>
            <a:r>
              <a:rPr lang="zh-CN" altLang="en-US" sz="2800" dirty="0">
                <a:solidFill>
                  <a:schemeClr val="bg1"/>
                </a:solidFill>
              </a:rPr>
              <a:t>手头有一群组织不合理的函数，将他们都内联到一个大型函数，再重新提炼</a:t>
            </a:r>
            <a:br>
              <a:rPr lang="zh-CN" altLang="en-US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3. </a:t>
            </a:r>
            <a:r>
              <a:rPr lang="zh-CN" altLang="en-US" sz="2800" dirty="0">
                <a:solidFill>
                  <a:schemeClr val="bg1"/>
                </a:solidFill>
              </a:rPr>
              <a:t>删除无用间接层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5"/>
          <p:cNvSpPr/>
          <p:nvPr/>
        </p:nvSpPr>
        <p:spPr>
          <a:xfrm>
            <a:off x="6124999" y="0"/>
            <a:ext cx="6096000" cy="6858000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sz="100">
                <a:solidFill>
                  <a:srgbClr val="FFFFFF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  1. 检查函数，确定它不具有多态性（若有子类继承此函数，则无法内联（方法被继承））</a:t>
            </a:r>
          </a:p>
          <a:p>
            <a:pPr algn="ctr"/>
            <a:r>
              <a:rPr sz="100">
                <a:solidFill>
                  <a:srgbClr val="FFFFFF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        2. 找出这个函数的所有调用点</a:t>
            </a:r>
          </a:p>
          <a:p>
            <a:pPr algn="ctr"/>
            <a:r>
              <a:rPr sz="100">
                <a:solidFill>
                  <a:srgbClr val="FFFFFF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        3. 将调用点都替换成函数本体</a:t>
            </a:r>
          </a:p>
          <a:p>
            <a:pPr algn="ctr"/>
            <a:r>
              <a:rPr sz="100">
                <a:solidFill>
                  <a:srgbClr val="FFFFFF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        4. 测试</a:t>
            </a:r>
          </a:p>
          <a:p>
            <a:pPr algn="ctr"/>
            <a:r>
              <a:rPr sz="100">
                <a:solidFill>
                  <a:srgbClr val="FFFFFF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        5. 删除函数定义</a:t>
            </a:r>
          </a:p>
        </p:txBody>
      </p:sp>
      <p:sp>
        <p:nvSpPr>
          <p:cNvPr id="13315" name="矩形 18"/>
          <p:cNvSpPr/>
          <p:nvPr/>
        </p:nvSpPr>
        <p:spPr>
          <a:xfrm>
            <a:off x="635000" y="234951"/>
            <a:ext cx="118745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O</a:t>
            </a:r>
          </a:p>
        </p:txBody>
      </p:sp>
      <p:sp>
        <p:nvSpPr>
          <p:cNvPr id="13316" name="Freeform 5658"/>
          <p:cNvSpPr>
            <a:spLocks noEditPoints="1"/>
          </p:cNvSpPr>
          <p:nvPr/>
        </p:nvSpPr>
        <p:spPr>
          <a:xfrm>
            <a:off x="239184" y="234738"/>
            <a:ext cx="395816" cy="425451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21" y="11"/>
              </a:cxn>
              <a:cxn ang="0">
                <a:pos x="12" y="19"/>
              </a:cxn>
              <a:cxn ang="0">
                <a:pos x="4" y="11"/>
              </a:cxn>
              <a:cxn ang="0">
                <a:pos x="12" y="3"/>
              </a:cxn>
              <a:cxn ang="0">
                <a:pos x="57" y="3"/>
              </a:cxn>
              <a:cxn ang="0">
                <a:pos x="49" y="11"/>
              </a:cxn>
              <a:cxn ang="0">
                <a:pos x="57" y="19"/>
              </a:cxn>
              <a:cxn ang="0">
                <a:pos x="65" y="11"/>
              </a:cxn>
              <a:cxn ang="0">
                <a:pos x="57" y="3"/>
              </a:cxn>
              <a:cxn ang="0">
                <a:pos x="49" y="50"/>
              </a:cxn>
              <a:cxn ang="0">
                <a:pos x="49" y="72"/>
              </a:cxn>
              <a:cxn ang="0">
                <a:pos x="54" y="72"/>
              </a:cxn>
              <a:cxn ang="0">
                <a:pos x="57" y="56"/>
              </a:cxn>
              <a:cxn ang="0">
                <a:pos x="59" y="72"/>
              </a:cxn>
              <a:cxn ang="0">
                <a:pos x="65" y="72"/>
              </a:cxn>
              <a:cxn ang="0">
                <a:pos x="65" y="48"/>
              </a:cxn>
              <a:cxn ang="0">
                <a:pos x="70" y="41"/>
              </a:cxn>
              <a:cxn ang="0">
                <a:pos x="70" y="28"/>
              </a:cxn>
              <a:cxn ang="0">
                <a:pos x="62" y="21"/>
              </a:cxn>
              <a:cxn ang="0">
                <a:pos x="52" y="21"/>
              </a:cxn>
              <a:cxn ang="0">
                <a:pos x="50" y="21"/>
              </a:cxn>
              <a:cxn ang="0">
                <a:pos x="52" y="28"/>
              </a:cxn>
              <a:cxn ang="0">
                <a:pos x="52" y="41"/>
              </a:cxn>
              <a:cxn ang="0">
                <a:pos x="49" y="50"/>
              </a:cxn>
              <a:cxn ang="0">
                <a:pos x="35" y="0"/>
              </a:cxn>
              <a:cxn ang="0">
                <a:pos x="44" y="9"/>
              </a:cxn>
              <a:cxn ang="0">
                <a:pos x="35" y="17"/>
              </a:cxn>
              <a:cxn ang="0">
                <a:pos x="26" y="9"/>
              </a:cxn>
              <a:cxn ang="0">
                <a:pos x="35" y="0"/>
              </a:cxn>
              <a:cxn ang="0">
                <a:pos x="44" y="49"/>
              </a:cxn>
              <a:cxn ang="0">
                <a:pos x="44" y="75"/>
              </a:cxn>
              <a:cxn ang="0">
                <a:pos x="37" y="75"/>
              </a:cxn>
              <a:cxn ang="0">
                <a:pos x="35" y="58"/>
              </a:cxn>
              <a:cxn ang="0">
                <a:pos x="32" y="75"/>
              </a:cxn>
              <a:cxn ang="0">
                <a:pos x="25" y="75"/>
              </a:cxn>
              <a:cxn ang="0">
                <a:pos x="25" y="49"/>
              </a:cxn>
              <a:cxn ang="0">
                <a:pos x="21" y="41"/>
              </a:cxn>
              <a:cxn ang="0">
                <a:pos x="21" y="28"/>
              </a:cxn>
              <a:cxn ang="0">
                <a:pos x="29" y="19"/>
              </a:cxn>
              <a:cxn ang="0">
                <a:pos x="40" y="19"/>
              </a:cxn>
              <a:cxn ang="0">
                <a:pos x="48" y="28"/>
              </a:cxn>
              <a:cxn ang="0">
                <a:pos x="48" y="41"/>
              </a:cxn>
              <a:cxn ang="0">
                <a:pos x="44" y="49"/>
              </a:cxn>
              <a:cxn ang="0">
                <a:pos x="21" y="50"/>
              </a:cxn>
              <a:cxn ang="0">
                <a:pos x="21" y="72"/>
              </a:cxn>
              <a:cxn ang="0">
                <a:pos x="15" y="72"/>
              </a:cxn>
              <a:cxn ang="0">
                <a:pos x="12" y="56"/>
              </a:cxn>
              <a:cxn ang="0">
                <a:pos x="10" y="72"/>
              </a:cxn>
              <a:cxn ang="0">
                <a:pos x="4" y="72"/>
              </a:cxn>
              <a:cxn ang="0">
                <a:pos x="4" y="48"/>
              </a:cxn>
              <a:cxn ang="0">
                <a:pos x="0" y="41"/>
              </a:cxn>
              <a:cxn ang="0">
                <a:pos x="0" y="28"/>
              </a:cxn>
              <a:cxn ang="0">
                <a:pos x="7" y="21"/>
              </a:cxn>
              <a:cxn ang="0">
                <a:pos x="17" y="21"/>
              </a:cxn>
              <a:cxn ang="0">
                <a:pos x="19" y="21"/>
              </a:cxn>
              <a:cxn ang="0">
                <a:pos x="17" y="28"/>
              </a:cxn>
              <a:cxn ang="0">
                <a:pos x="17" y="41"/>
              </a:cxn>
              <a:cxn ang="0">
                <a:pos x="21" y="50"/>
              </a:cxn>
            </a:cxnLst>
            <a:rect l="0" t="0" r="0" b="0"/>
            <a:pathLst>
              <a:path w="70" h="75">
                <a:moveTo>
                  <a:pt x="12" y="3"/>
                </a:moveTo>
                <a:cubicBezTo>
                  <a:pt x="17" y="3"/>
                  <a:pt x="21" y="6"/>
                  <a:pt x="21" y="11"/>
                </a:cubicBezTo>
                <a:cubicBezTo>
                  <a:pt x="21" y="15"/>
                  <a:pt x="17" y="19"/>
                  <a:pt x="12" y="19"/>
                </a:cubicBezTo>
                <a:cubicBezTo>
                  <a:pt x="8" y="19"/>
                  <a:pt x="4" y="15"/>
                  <a:pt x="4" y="11"/>
                </a:cubicBezTo>
                <a:cubicBezTo>
                  <a:pt x="4" y="6"/>
                  <a:pt x="8" y="3"/>
                  <a:pt x="12" y="3"/>
                </a:cubicBezTo>
                <a:close/>
                <a:moveTo>
                  <a:pt x="57" y="3"/>
                </a:moveTo>
                <a:cubicBezTo>
                  <a:pt x="52" y="3"/>
                  <a:pt x="49" y="6"/>
                  <a:pt x="49" y="11"/>
                </a:cubicBezTo>
                <a:cubicBezTo>
                  <a:pt x="49" y="15"/>
                  <a:pt x="52" y="19"/>
                  <a:pt x="57" y="19"/>
                </a:cubicBezTo>
                <a:cubicBezTo>
                  <a:pt x="61" y="19"/>
                  <a:pt x="65" y="15"/>
                  <a:pt x="65" y="11"/>
                </a:cubicBezTo>
                <a:cubicBezTo>
                  <a:pt x="65" y="6"/>
                  <a:pt x="61" y="3"/>
                  <a:pt x="57" y="3"/>
                </a:cubicBezTo>
                <a:close/>
                <a:moveTo>
                  <a:pt x="49" y="50"/>
                </a:moveTo>
                <a:cubicBezTo>
                  <a:pt x="49" y="72"/>
                  <a:pt x="49" y="72"/>
                  <a:pt x="49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7" y="56"/>
                  <a:pt x="57" y="56"/>
                  <a:pt x="57" y="56"/>
                </a:cubicBezTo>
                <a:cubicBezTo>
                  <a:pt x="59" y="72"/>
                  <a:pt x="59" y="72"/>
                  <a:pt x="59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48"/>
                  <a:pt x="65" y="48"/>
                  <a:pt x="65" y="48"/>
                </a:cubicBezTo>
                <a:cubicBezTo>
                  <a:pt x="68" y="46"/>
                  <a:pt x="70" y="44"/>
                  <a:pt x="70" y="41"/>
                </a:cubicBezTo>
                <a:cubicBezTo>
                  <a:pt x="70" y="28"/>
                  <a:pt x="70" y="28"/>
                  <a:pt x="70" y="28"/>
                </a:cubicBezTo>
                <a:cubicBezTo>
                  <a:pt x="70" y="24"/>
                  <a:pt x="66" y="21"/>
                  <a:pt x="6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1" y="21"/>
                  <a:pt x="50" y="21"/>
                </a:cubicBezTo>
                <a:cubicBezTo>
                  <a:pt x="52" y="23"/>
                  <a:pt x="52" y="25"/>
                  <a:pt x="52" y="28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8"/>
                  <a:pt x="49" y="50"/>
                </a:cubicBezTo>
                <a:close/>
                <a:moveTo>
                  <a:pt x="35" y="0"/>
                </a:moveTo>
                <a:cubicBezTo>
                  <a:pt x="40" y="0"/>
                  <a:pt x="44" y="4"/>
                  <a:pt x="44" y="9"/>
                </a:cubicBezTo>
                <a:cubicBezTo>
                  <a:pt x="44" y="13"/>
                  <a:pt x="40" y="17"/>
                  <a:pt x="35" y="17"/>
                </a:cubicBezTo>
                <a:cubicBezTo>
                  <a:pt x="30" y="17"/>
                  <a:pt x="26" y="13"/>
                  <a:pt x="26" y="9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44" y="49"/>
                </a:moveTo>
                <a:cubicBezTo>
                  <a:pt x="44" y="75"/>
                  <a:pt x="44" y="75"/>
                  <a:pt x="44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5" y="58"/>
                  <a:pt x="35" y="58"/>
                  <a:pt x="35" y="58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5"/>
                  <a:pt x="25" y="75"/>
                  <a:pt x="25" y="75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47"/>
                  <a:pt x="21" y="44"/>
                  <a:pt x="21" y="41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3"/>
                  <a:pt x="25" y="19"/>
                  <a:pt x="2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5" y="19"/>
                  <a:pt x="48" y="23"/>
                  <a:pt x="48" y="28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4"/>
                  <a:pt x="46" y="47"/>
                  <a:pt x="44" y="49"/>
                </a:cubicBezTo>
                <a:close/>
                <a:moveTo>
                  <a:pt x="21" y="50"/>
                </a:moveTo>
                <a:cubicBezTo>
                  <a:pt x="21" y="72"/>
                  <a:pt x="21" y="72"/>
                  <a:pt x="21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72"/>
                  <a:pt x="10" y="72"/>
                  <a:pt x="1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48"/>
                  <a:pt x="4" y="48"/>
                  <a:pt x="4" y="48"/>
                </a:cubicBezTo>
                <a:cubicBezTo>
                  <a:pt x="1" y="46"/>
                  <a:pt x="0" y="44"/>
                  <a:pt x="0" y="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4"/>
                  <a:pt x="3" y="21"/>
                  <a:pt x="7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8" y="21"/>
                  <a:pt x="19" y="21"/>
                </a:cubicBezTo>
                <a:cubicBezTo>
                  <a:pt x="18" y="23"/>
                  <a:pt x="17" y="25"/>
                  <a:pt x="17" y="28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4"/>
                  <a:pt x="18" y="48"/>
                  <a:pt x="21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3376" name="矩形 81"/>
          <p:cNvSpPr/>
          <p:nvPr/>
        </p:nvSpPr>
        <p:spPr>
          <a:xfrm>
            <a:off x="7937077" y="988907"/>
            <a:ext cx="3151716" cy="486833"/>
          </a:xfrm>
          <a:prstGeom prst="rect">
            <a:avLst/>
          </a:prstGeom>
          <a:solidFill>
            <a:srgbClr val="1976AF"/>
          </a:solidFill>
          <a:ln w="25400">
            <a:noFill/>
          </a:ln>
        </p:spPr>
        <p:txBody>
          <a:bodyPr anchor="ctr"/>
          <a:lstStyle/>
          <a:p>
            <a:pPr algn="ct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77" name="矩形 82"/>
          <p:cNvSpPr/>
          <p:nvPr/>
        </p:nvSpPr>
        <p:spPr>
          <a:xfrm>
            <a:off x="8072332" y="1022562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sz="2135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后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8" name="矩形 83"/>
          <p:cNvSpPr/>
          <p:nvPr/>
        </p:nvSpPr>
        <p:spPr>
          <a:xfrm>
            <a:off x="186267" y="2055284"/>
            <a:ext cx="3450167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Lorem ipsum dolor sit amet, consectetur adipisicing elit, sed do eiusmod tempor incididunt ut labore et dolore magna aliqua.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79" name="矩形 84"/>
          <p:cNvSpPr/>
          <p:nvPr/>
        </p:nvSpPr>
        <p:spPr>
          <a:xfrm>
            <a:off x="1219201" y="988695"/>
            <a:ext cx="3151716" cy="486833"/>
          </a:xfrm>
          <a:prstGeom prst="rect">
            <a:avLst/>
          </a:prstGeom>
          <a:solidFill>
            <a:srgbClr val="FCD767"/>
          </a:solidFill>
          <a:ln w="25400">
            <a:noFill/>
          </a:ln>
        </p:spPr>
        <p:txBody>
          <a:bodyPr anchor="ctr"/>
          <a:lstStyle/>
          <a:p>
            <a:pPr algn="r"/>
            <a:endParaRPr sz="1865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13380" name="矩形 85"/>
          <p:cNvSpPr/>
          <p:nvPr/>
        </p:nvSpPr>
        <p:spPr>
          <a:xfrm>
            <a:off x="3781002" y="1021927"/>
            <a:ext cx="454660" cy="4203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zh-CN" sz="2135" dirty="0">
                <a:solidFill>
                  <a:srgbClr val="000000"/>
                </a:solidFill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前</a:t>
            </a:r>
            <a:endParaRPr 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81" name="Oval 5"/>
          <p:cNvSpPr/>
          <p:nvPr/>
        </p:nvSpPr>
        <p:spPr>
          <a:xfrm>
            <a:off x="5549900" y="1860551"/>
            <a:ext cx="1151467" cy="1151467"/>
          </a:xfrm>
          <a:prstGeom prst="ellipse">
            <a:avLst/>
          </a:prstGeom>
          <a:solidFill>
            <a:srgbClr val="92BEA2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3735" dirty="0">
                <a:latin typeface="时尚中黑简体" panose="01010104010101010101" charset="-122"/>
                <a:ea typeface="时尚中黑简体" panose="01010104010101010101" charset="-122"/>
                <a:sym typeface="时尚中黑简体" panose="01010104010101010101" charset="-122"/>
              </a:rPr>
              <a:t>vs</a:t>
            </a:r>
            <a:endParaRPr lang="zh-CN" altLang="en-US" sz="3735" dirty="0">
              <a:latin typeface="时尚中黑简体" panose="01010104010101010101" charset="-122"/>
              <a:ea typeface="时尚中黑简体" panose="01010104010101010101" charset="-122"/>
              <a:sym typeface="时尚中黑简体" panose="0101010401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234950"/>
            <a:ext cx="431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内联函数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60" y="1765300"/>
            <a:ext cx="4754880" cy="15347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41465" y="4204970"/>
            <a:ext cx="51885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  1. 检查函数，确定它不具有多态性（若有子类继承此函数，则无法内联（方法被继承））</a:t>
            </a:r>
          </a:p>
          <a:p>
            <a:pPr algn="l"/>
            <a:r>
              <a:rPr lang="zh-CN" altLang="en-US"/>
              <a:t>  2. 找出这个函数的所有调用点</a:t>
            </a:r>
          </a:p>
          <a:p>
            <a:pPr algn="l"/>
            <a:r>
              <a:rPr lang="zh-CN" altLang="en-US"/>
              <a:t>  3. 将调用点都替换成函数本体</a:t>
            </a:r>
          </a:p>
          <a:p>
            <a:pPr algn="l"/>
            <a:r>
              <a:rPr lang="zh-CN" altLang="en-US"/>
              <a:t>  4. 测试</a:t>
            </a:r>
          </a:p>
          <a:p>
            <a:pPr algn="l"/>
            <a:r>
              <a:rPr lang="zh-CN" altLang="en-US"/>
              <a:t>  5. 删除函数定义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4E9997-1417-824B-B5FB-28D89045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4" y="1765300"/>
            <a:ext cx="5473700" cy="232007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title"/>
          </p:nvPr>
        </p:nvSpPr>
        <p:spPr>
          <a:xfrm>
            <a:off x="2440305" y="893445"/>
            <a:ext cx="8114030" cy="479869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6000" dirty="0">
                <a:solidFill>
                  <a:schemeClr val="bg1"/>
                </a:solidFill>
              </a:rPr>
              <a:t>3.</a:t>
            </a:r>
            <a:r>
              <a:rPr lang="zh-CN" altLang="en-US" sz="6000" dirty="0">
                <a:solidFill>
                  <a:schemeClr val="bg1"/>
                </a:solidFill>
              </a:rPr>
              <a:t>提炼变量</a:t>
            </a:r>
            <a:br>
              <a:rPr lang="zh-CN" altLang="en-US" sz="6000" dirty="0">
                <a:solidFill>
                  <a:schemeClr val="bg1"/>
                </a:solidFill>
              </a:rPr>
            </a:br>
            <a:br>
              <a:rPr lang="zh-CN" altLang="en-US" sz="6000" dirty="0">
                <a:solidFill>
                  <a:schemeClr val="bg1"/>
                </a:solidFill>
              </a:rPr>
            </a:br>
            <a:r>
              <a:rPr lang="zh-CN" altLang="en-US" sz="2800" dirty="0">
                <a:solidFill>
                  <a:schemeClr val="bg1"/>
                </a:solidFill>
              </a:rPr>
              <a:t>动机：提高表达式的可读性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622</Words>
  <Application>Microsoft Macintosh PowerPoint</Application>
  <PresentationFormat>宽屏</PresentationFormat>
  <Paragraphs>149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时尚中黑简体</vt:lpstr>
      <vt:lpstr>微软雅黑</vt:lpstr>
      <vt:lpstr>Kozuka Gothic Pr6N H</vt:lpstr>
      <vt:lpstr>Arial</vt:lpstr>
      <vt:lpstr>Calibri</vt:lpstr>
      <vt:lpstr>Office 主题</vt:lpstr>
      <vt:lpstr>1_Office 主题</vt:lpstr>
      <vt:lpstr>PowerPoint 演示文稿</vt:lpstr>
      <vt:lpstr>PowerPoint 演示文稿</vt:lpstr>
      <vt:lpstr>PowerPoint 演示文稿</vt:lpstr>
      <vt:lpstr>1.提炼函数  动机：将意图与实现分开  场景：若需要浏览一段代码才能知道其用途，那么提炼函数并根据用途命名</vt:lpstr>
      <vt:lpstr>PowerPoint 演示文稿</vt:lpstr>
      <vt:lpstr>PowerPoint 演示文稿</vt:lpstr>
      <vt:lpstr>2.内联函数  动机：去除不必要间接层/委托层，降低系统复杂度  场景： 1. 函数内部代码和函数名一样清晰易读 2. 手头有一群组织不合理的函数，将他们都内联到一个大型函数，再重新提炼 3. 删除无用间接层</vt:lpstr>
      <vt:lpstr>PowerPoint 演示文稿</vt:lpstr>
      <vt:lpstr>3.提炼变量  动机：提高表达式的可读性</vt:lpstr>
      <vt:lpstr>PowerPoint 演示文稿</vt:lpstr>
      <vt:lpstr>4.内联变量  动机：去除不必要变量  场景：表达式比变量更有表现力</vt:lpstr>
      <vt:lpstr>PowerPoint 演示文稿</vt:lpstr>
      <vt:lpstr>5.改变函数声明  动机：快速知道用途</vt:lpstr>
      <vt:lpstr>PowerPoint 演示文稿</vt:lpstr>
      <vt:lpstr>PowerPoint 演示文稿</vt:lpstr>
      <vt:lpstr>6.封装变量  动机：控制作用域，可以更好的封装行为             重构数据转移为重构函数，更易于处理             监控数据的变化和使用情况  场景：  1. 如果数据的可访问范围大（数据搬走无法设计成项函数那样的转发机制） 2. 对于所有可变的数据，只要它的作用域超过单个函数（笔者习惯，数据作用域越大，封装就越重要，。。。，强调私有的原理，控制访问范围）</vt:lpstr>
      <vt:lpstr>PowerPoint 演示文稿</vt:lpstr>
      <vt:lpstr>7.变量改名  动机：好名字可让上下文更清晰  eg:  const a = height * width; // 变成 const area = height * width;</vt:lpstr>
      <vt:lpstr>8.引入参数对象  动机：组织数据结构，让数据项之间的关系更清晰，参数列表也能缩短  场景：一个函数接受多个参数</vt:lpstr>
      <vt:lpstr>PowerPoint 演示文稿</vt:lpstr>
      <vt:lpstr>9.函数组合成类  动机： 1. 对象内部调用这些函数可以少传参数，从而简化函数调用，而且一个对象可更方便传递给系统的其他部分 2. 客户端修改对象的核心数据，通过计算得出的派生数据会自动与核心数据保存一致  场景：如果一组函数形影不离地操作同一块数据（通常是将这块数据作为参数传递给函数）</vt:lpstr>
      <vt:lpstr>PowerPoint 演示文稿</vt:lpstr>
      <vt:lpstr>9.拆分阶段  动机：保证单一原则，一段代码只做一件事  场景：如果一段代码同时处理两件或者更多不同的事情</vt:lpstr>
      <vt:lpstr>实践分析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1. 小步快跑，测试很关键 2. 重构随时进行，一步切换 3. 按生命周期的执行顺序加注释，理解意图，帮助重构    =&gt; 防止有副作用的表达式导致的结果不同 4. 函数结果用result返回 5. 不知道如何重构的加注释，后期想到再进行 6. 变量访问访问超出一个函数，就该引起重视 7. 刚开始重构虽然很难，但是只要有全局意识，重构合理，后面基本是删减，比较轻松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Microsoft Office User</cp:lastModifiedBy>
  <cp:revision>76</cp:revision>
  <dcterms:created xsi:type="dcterms:W3CDTF">2014-07-21T00:59:00Z</dcterms:created>
  <dcterms:modified xsi:type="dcterms:W3CDTF">2019-08-22T03:26:34Z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